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83" r:id="rId4"/>
    <p:sldId id="284" r:id="rId5"/>
    <p:sldId id="259" r:id="rId6"/>
    <p:sldId id="262" r:id="rId7"/>
    <p:sldId id="264" r:id="rId8"/>
    <p:sldId id="285" r:id="rId9"/>
    <p:sldId id="286" r:id="rId10"/>
    <p:sldId id="287"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0" autoAdjust="0"/>
    <p:restoredTop sz="94513" autoAdjust="0"/>
  </p:normalViewPr>
  <p:slideViewPr>
    <p:cSldViewPr snapToGrid="0">
      <p:cViewPr varScale="1">
        <p:scale>
          <a:sx n="86" d="100"/>
          <a:sy n="86" d="100"/>
        </p:scale>
        <p:origin x="10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9B93B-8ED0-4E8B-9D39-2AFE92809FD3}" type="datetimeFigureOut">
              <a:rPr kumimoji="1" lang="ja-JP" altLang="en-US" smtClean="0"/>
              <a:t>2025/7/29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B03BB-2383-412F-A225-4B664BE8E983}" type="slidenum">
              <a:rPr kumimoji="1" lang="ja-JP" altLang="en-US" smtClean="0"/>
              <a:t>‹#›</a:t>
            </a:fld>
            <a:endParaRPr kumimoji="1" lang="ja-JP" altLang="en-US"/>
          </a:p>
        </p:txBody>
      </p:sp>
    </p:spTree>
    <p:extLst>
      <p:ext uri="{BB962C8B-B14F-4D97-AF65-F5344CB8AC3E}">
        <p14:creationId xmlns:p14="http://schemas.microsoft.com/office/powerpoint/2010/main" val="28240718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0B03BB-2383-412F-A225-4B664BE8E983}" type="slidenum">
              <a:rPr kumimoji="1" lang="ja-JP" altLang="en-US" smtClean="0"/>
              <a:t>2</a:t>
            </a:fld>
            <a:endParaRPr kumimoji="1" lang="ja-JP" altLang="en-US"/>
          </a:p>
        </p:txBody>
      </p:sp>
    </p:spTree>
    <p:extLst>
      <p:ext uri="{BB962C8B-B14F-4D97-AF65-F5344CB8AC3E}">
        <p14:creationId xmlns:p14="http://schemas.microsoft.com/office/powerpoint/2010/main" val="327455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0B03BB-2383-412F-A225-4B664BE8E983}" type="slidenum">
              <a:rPr kumimoji="1" lang="ja-JP" altLang="en-US" smtClean="0"/>
              <a:t>4</a:t>
            </a:fld>
            <a:endParaRPr kumimoji="1" lang="ja-JP" altLang="en-US"/>
          </a:p>
        </p:txBody>
      </p:sp>
    </p:spTree>
    <p:extLst>
      <p:ext uri="{BB962C8B-B14F-4D97-AF65-F5344CB8AC3E}">
        <p14:creationId xmlns:p14="http://schemas.microsoft.com/office/powerpoint/2010/main" val="1055529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F0B03BB-2383-412F-A225-4B664BE8E983}" type="slidenum">
              <a:rPr kumimoji="1" lang="ja-JP" altLang="en-US" smtClean="0"/>
              <a:t>10</a:t>
            </a:fld>
            <a:endParaRPr kumimoji="1" lang="ja-JP" altLang="en-US"/>
          </a:p>
        </p:txBody>
      </p:sp>
    </p:spTree>
    <p:extLst>
      <p:ext uri="{BB962C8B-B14F-4D97-AF65-F5344CB8AC3E}">
        <p14:creationId xmlns:p14="http://schemas.microsoft.com/office/powerpoint/2010/main" val="343487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89DB8D-B644-4FE8-8CA6-52CBEEC761E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6888AE-94A2-4F91-19CD-54A4C7458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E23CC06-D7BC-A7E9-5581-45361D706D2B}"/>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5" name="フッター プレースホルダー 4">
            <a:extLst>
              <a:ext uri="{FF2B5EF4-FFF2-40B4-BE49-F238E27FC236}">
                <a16:creationId xmlns:a16="http://schemas.microsoft.com/office/drawing/2014/main" id="{4B1F6B0D-1116-7703-A17B-E01FD1160A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2E427D-EB2F-EEB0-D848-BF082C3EC6EB}"/>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3380378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E2FF25-8902-F893-6F30-1760AC1C7CB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8D271E-CE00-3272-6C8B-14A1B6A1CB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EA6AD9-9DE1-3EBC-A740-1C67A5C19E73}"/>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5" name="フッター プレースホルダー 4">
            <a:extLst>
              <a:ext uri="{FF2B5EF4-FFF2-40B4-BE49-F238E27FC236}">
                <a16:creationId xmlns:a16="http://schemas.microsoft.com/office/drawing/2014/main" id="{8535629C-DFA5-5536-6D57-8DEB37E8A2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13C88E-5BC7-BD51-07A3-C55ACF056689}"/>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17075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ECB6466-3F0E-2BE9-A89A-C6FE6FD9091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6AB5E72-5F18-0E1B-F0E7-CC7C31179C3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332BF1-A512-43B3-B3D0-DD0B6D1A020C}"/>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5" name="フッター プレースホルダー 4">
            <a:extLst>
              <a:ext uri="{FF2B5EF4-FFF2-40B4-BE49-F238E27FC236}">
                <a16:creationId xmlns:a16="http://schemas.microsoft.com/office/drawing/2014/main" id="{D6D70C8F-CBDC-C1ED-A80D-4FD96F21CC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CAFF02-B663-3FB5-3580-B1FDD275EA55}"/>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412386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973946-A42C-23FD-0A4C-95D32A8E1D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68FDC9-896A-72EE-3362-E817659AA2A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483254-CBD8-B820-2E24-78ABBAE8A55A}"/>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5" name="フッター プレースホルダー 4">
            <a:extLst>
              <a:ext uri="{FF2B5EF4-FFF2-40B4-BE49-F238E27FC236}">
                <a16:creationId xmlns:a16="http://schemas.microsoft.com/office/drawing/2014/main" id="{1D9A35F1-DDA1-8472-B148-B558A437E1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2C4773-F944-90EF-6236-723A3ED619F9}"/>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148091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16E3C4-CA93-8A98-0235-82A85C73295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FBB3C2-C099-D3A9-641D-EF0BF2D9F1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8552273-EDC4-FF2F-FB74-718EA1ED4EB5}"/>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5" name="フッター プレースホルダー 4">
            <a:extLst>
              <a:ext uri="{FF2B5EF4-FFF2-40B4-BE49-F238E27FC236}">
                <a16:creationId xmlns:a16="http://schemas.microsoft.com/office/drawing/2014/main" id="{FA7362A5-42FC-41D4-AF35-6DCEC9E98D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3A42F7-5DE3-CF30-F116-DE4B18F2B858}"/>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131919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BB760E-B41B-7BDE-51AF-55606CC67A1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F685B22-66C4-F8A4-6151-E5D461524B7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9FF4867-C711-01BA-FC18-6B1DB6BC81F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68EA50A-16B0-48F1-F032-F671A6E3D9A5}"/>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6" name="フッター プレースホルダー 5">
            <a:extLst>
              <a:ext uri="{FF2B5EF4-FFF2-40B4-BE49-F238E27FC236}">
                <a16:creationId xmlns:a16="http://schemas.microsoft.com/office/drawing/2014/main" id="{A5E9FD2D-6EFE-3E95-4C80-ED8B5295E7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A5937-F965-068C-AEC3-A5E01BDFF82F}"/>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281914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FCDE6-AF91-F212-B2DF-834EBC07DE0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661F27-7762-58E1-B462-CAFA2AB80C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06E38B3-F7E2-873B-6F5A-D85AB04C8E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B976D94-0E39-4669-12BA-04874D4F9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2C81C74-3E57-CBD3-B903-3863A5AF325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1155DA2-394F-6A52-4E1A-76823C807A51}"/>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8" name="フッター プレースホルダー 7">
            <a:extLst>
              <a:ext uri="{FF2B5EF4-FFF2-40B4-BE49-F238E27FC236}">
                <a16:creationId xmlns:a16="http://schemas.microsoft.com/office/drawing/2014/main" id="{BDD0A8D2-5107-EBD5-75AC-35F36E03BC4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E98DB72-A0BD-3114-1D42-803630BB2CF0}"/>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132949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07C6F-406B-184D-A462-110DC677764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54CC83F-BD93-C31C-4A70-3D3F5917B746}"/>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4" name="フッター プレースホルダー 3">
            <a:extLst>
              <a:ext uri="{FF2B5EF4-FFF2-40B4-BE49-F238E27FC236}">
                <a16:creationId xmlns:a16="http://schemas.microsoft.com/office/drawing/2014/main" id="{3488505C-875C-7AF2-3792-A99CFB11922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ECB2A98-D04E-69DB-6AC2-5DED492EEB50}"/>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229550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3192065-B40F-AF85-066B-9633025A8A4A}"/>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3" name="フッター プレースホルダー 2">
            <a:extLst>
              <a:ext uri="{FF2B5EF4-FFF2-40B4-BE49-F238E27FC236}">
                <a16:creationId xmlns:a16="http://schemas.microsoft.com/office/drawing/2014/main" id="{AAF05358-22E1-8427-D938-40DCE8C9EEC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EC5BEE-D168-AED6-B6ED-0900B15A35EA}"/>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369659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573C7-94BA-586E-7B32-803BBD6757F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F27266-3C93-2329-CC7B-E203E9B91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DE9E441-A054-2EEB-3F58-A44A10C43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FDE7D20-5343-8150-01AB-6A5595B7AACB}"/>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6" name="フッター プレースホルダー 5">
            <a:extLst>
              <a:ext uri="{FF2B5EF4-FFF2-40B4-BE49-F238E27FC236}">
                <a16:creationId xmlns:a16="http://schemas.microsoft.com/office/drawing/2014/main" id="{E3CC591C-C608-84C2-8CFC-51C9036DB4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D33DEF-A0ED-81CD-F058-D3D8309F21CD}"/>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389930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CF0B78-3CBF-0FAE-4454-A61C07D5A21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9429D1B-0853-A7C8-ACD0-CAADD6BD0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73A3F32-F701-3D9D-7EC1-44A4DAA78F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45FF2E7-990B-B052-0D7F-0797B6A5C522}"/>
              </a:ext>
            </a:extLst>
          </p:cNvPr>
          <p:cNvSpPr>
            <a:spLocks noGrp="1"/>
          </p:cNvSpPr>
          <p:nvPr>
            <p:ph type="dt" sz="half" idx="10"/>
          </p:nvPr>
        </p:nvSpPr>
        <p:spPr/>
        <p:txBody>
          <a:bodyPr/>
          <a:lstStyle/>
          <a:p>
            <a:fld id="{FED4D1BF-BC5C-4081-84EB-E2C92EDBBEB6}" type="datetimeFigureOut">
              <a:rPr kumimoji="1" lang="ja-JP" altLang="en-US" smtClean="0"/>
              <a:t>2025/7/29</a:t>
            </a:fld>
            <a:endParaRPr kumimoji="1" lang="ja-JP" altLang="en-US"/>
          </a:p>
        </p:txBody>
      </p:sp>
      <p:sp>
        <p:nvSpPr>
          <p:cNvPr id="6" name="フッター プレースホルダー 5">
            <a:extLst>
              <a:ext uri="{FF2B5EF4-FFF2-40B4-BE49-F238E27FC236}">
                <a16:creationId xmlns:a16="http://schemas.microsoft.com/office/drawing/2014/main" id="{7BA8B126-AC4D-D116-B825-792544455D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75B318-76FC-0EF7-3168-AE7D492FFBF7}"/>
              </a:ext>
            </a:extLst>
          </p:cNvPr>
          <p:cNvSpPr>
            <a:spLocks noGrp="1"/>
          </p:cNvSpPr>
          <p:nvPr>
            <p:ph type="sldNum" sz="quarter" idx="12"/>
          </p:nvPr>
        </p:nvSpPr>
        <p:spPr/>
        <p:txBody>
          <a:body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103432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D61EEC-17B1-7F09-3994-19DC0D04D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935828-9AD3-50EA-9B6A-84AA2D850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76459A-1101-F78F-3D2C-ED3AB14A7B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D4D1BF-BC5C-4081-84EB-E2C92EDBBEB6}" type="datetimeFigureOut">
              <a:rPr kumimoji="1" lang="ja-JP" altLang="en-US" smtClean="0"/>
              <a:t>2025/7/29</a:t>
            </a:fld>
            <a:endParaRPr kumimoji="1" lang="ja-JP" altLang="en-US"/>
          </a:p>
        </p:txBody>
      </p:sp>
      <p:sp>
        <p:nvSpPr>
          <p:cNvPr id="5" name="フッター プレースホルダー 4">
            <a:extLst>
              <a:ext uri="{FF2B5EF4-FFF2-40B4-BE49-F238E27FC236}">
                <a16:creationId xmlns:a16="http://schemas.microsoft.com/office/drawing/2014/main" id="{D0555BB6-B501-EFE0-CBD7-9D6066A814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5C73936-FF8B-8E45-D7DC-FF30B58EA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FA239D-6EDA-4803-A18B-F4DA7D1CA3ED}" type="slidenum">
              <a:rPr kumimoji="1" lang="ja-JP" altLang="en-US" smtClean="0"/>
              <a:t>‹#›</a:t>
            </a:fld>
            <a:endParaRPr kumimoji="1" lang="ja-JP" altLang="en-US"/>
          </a:p>
        </p:txBody>
      </p:sp>
    </p:spTree>
    <p:extLst>
      <p:ext uri="{BB962C8B-B14F-4D97-AF65-F5344CB8AC3E}">
        <p14:creationId xmlns:p14="http://schemas.microsoft.com/office/powerpoint/2010/main" val="3174822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jujutra.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b.shinkai-ya.net/"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www.ebinodensi.co.jp/"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city.miyakonojo.miyazaki.jp/life/5/59/392/" TargetMode="Externa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uF9WZmIV1XA?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8BFC6C-3820-5ED8-95DB-550CE9EA51BF}"/>
              </a:ext>
            </a:extLst>
          </p:cNvPr>
          <p:cNvSpPr>
            <a:spLocks noGrp="1"/>
          </p:cNvSpPr>
          <p:nvPr>
            <p:ph type="ctrTitle"/>
          </p:nvPr>
        </p:nvSpPr>
        <p:spPr>
          <a:xfrm>
            <a:off x="1524000" y="2235200"/>
            <a:ext cx="9144000" cy="2387600"/>
          </a:xfrm>
        </p:spPr>
        <p:txBody>
          <a:bodyPr/>
          <a:lstStyle/>
          <a:p>
            <a:r>
              <a:rPr kumimoji="1" lang="en-US" altLang="ja-JP" b="1" dirty="0"/>
              <a:t>RITAJUKU</a:t>
            </a:r>
            <a:r>
              <a:rPr kumimoji="1" lang="ja-JP" altLang="en-US" b="1" dirty="0"/>
              <a:t>宮崎</a:t>
            </a:r>
            <a:br>
              <a:rPr kumimoji="1" lang="en-US" altLang="ja-JP" b="1" dirty="0"/>
            </a:br>
            <a:r>
              <a:rPr kumimoji="1" lang="ja-JP" altLang="en-US" b="1" dirty="0"/>
              <a:t>活動報告</a:t>
            </a:r>
          </a:p>
        </p:txBody>
      </p:sp>
      <p:sp>
        <p:nvSpPr>
          <p:cNvPr id="3" name="字幕 2">
            <a:extLst>
              <a:ext uri="{FF2B5EF4-FFF2-40B4-BE49-F238E27FC236}">
                <a16:creationId xmlns:a16="http://schemas.microsoft.com/office/drawing/2014/main" id="{C49FDF8A-7C5D-76B4-9244-272F7491F794}"/>
              </a:ext>
            </a:extLst>
          </p:cNvPr>
          <p:cNvSpPr>
            <a:spLocks noGrp="1"/>
          </p:cNvSpPr>
          <p:nvPr>
            <p:ph type="subTitle" idx="1"/>
          </p:nvPr>
        </p:nvSpPr>
        <p:spPr>
          <a:xfrm>
            <a:off x="1524000" y="4943475"/>
            <a:ext cx="9144000" cy="1655762"/>
          </a:xfrm>
        </p:spPr>
        <p:txBody>
          <a:bodyPr/>
          <a:lstStyle/>
          <a:p>
            <a:r>
              <a:rPr kumimoji="1" lang="en-US" altLang="ja-JP" b="1" dirty="0"/>
              <a:t>2025.7.25</a:t>
            </a:r>
          </a:p>
          <a:p>
            <a:r>
              <a:rPr lang="en-US" altLang="ja-JP" b="1" dirty="0"/>
              <a:t>RITAJUKU</a:t>
            </a:r>
            <a:r>
              <a:rPr lang="ja-JP" altLang="en-US" b="1" dirty="0"/>
              <a:t>宮崎</a:t>
            </a:r>
            <a:br>
              <a:rPr lang="en-US" altLang="ja-JP" b="1" dirty="0"/>
            </a:br>
            <a:r>
              <a:rPr lang="ja-JP" altLang="en-US" b="1" dirty="0"/>
              <a:t>大山憲一郎</a:t>
            </a:r>
            <a:endParaRPr kumimoji="1" lang="ja-JP" altLang="en-US" b="1" dirty="0"/>
          </a:p>
        </p:txBody>
      </p:sp>
      <p:pic>
        <p:nvPicPr>
          <p:cNvPr id="5" name="図 4" descr="文字が書かれている&#10;&#10;AI 生成コンテンツは誤りを含む可能性があります。">
            <a:extLst>
              <a:ext uri="{FF2B5EF4-FFF2-40B4-BE49-F238E27FC236}">
                <a16:creationId xmlns:a16="http://schemas.microsoft.com/office/drawing/2014/main" id="{37F12F55-FDA1-9AB3-A057-F2CC1DDFF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845" y="1201739"/>
            <a:ext cx="10406817" cy="2387599"/>
          </a:xfrm>
          <a:prstGeom prst="rect">
            <a:avLst/>
          </a:prstGeom>
        </p:spPr>
      </p:pic>
    </p:spTree>
    <p:extLst>
      <p:ext uri="{BB962C8B-B14F-4D97-AF65-F5344CB8AC3E}">
        <p14:creationId xmlns:p14="http://schemas.microsoft.com/office/powerpoint/2010/main" val="281849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C074D-7FC1-E115-B69B-F6B7346CC0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F9EBF2-E957-159E-F112-DDE4F442960D}"/>
              </a:ext>
            </a:extLst>
          </p:cNvPr>
          <p:cNvSpPr>
            <a:spLocks noGrp="1"/>
          </p:cNvSpPr>
          <p:nvPr>
            <p:ph type="ctrTitle"/>
          </p:nvPr>
        </p:nvSpPr>
        <p:spPr>
          <a:xfrm>
            <a:off x="2581748" y="-279580"/>
            <a:ext cx="9144000" cy="1405549"/>
          </a:xfrm>
        </p:spPr>
        <p:txBody>
          <a:bodyPr>
            <a:normAutofit/>
          </a:bodyPr>
          <a:lstStyle/>
          <a:p>
            <a:r>
              <a:rPr lang="ja-JP" altLang="en-US" sz="4400" b="1" dirty="0"/>
              <a:t>課題</a:t>
            </a:r>
            <a:endParaRPr kumimoji="1" lang="ja-JP" altLang="en-US" sz="4400" dirty="0"/>
          </a:p>
        </p:txBody>
      </p:sp>
      <p:sp>
        <p:nvSpPr>
          <p:cNvPr id="3" name="字幕 2">
            <a:extLst>
              <a:ext uri="{FF2B5EF4-FFF2-40B4-BE49-F238E27FC236}">
                <a16:creationId xmlns:a16="http://schemas.microsoft.com/office/drawing/2014/main" id="{30CB788A-3A83-F547-FB88-43D91529BADF}"/>
              </a:ext>
            </a:extLst>
          </p:cNvPr>
          <p:cNvSpPr>
            <a:spLocks noGrp="1"/>
          </p:cNvSpPr>
          <p:nvPr>
            <p:ph type="subTitle" idx="1"/>
          </p:nvPr>
        </p:nvSpPr>
        <p:spPr>
          <a:xfrm>
            <a:off x="700096" y="1772326"/>
            <a:ext cx="5109804" cy="4826911"/>
          </a:xfrm>
        </p:spPr>
        <p:txBody>
          <a:bodyPr>
            <a:noAutofit/>
          </a:bodyPr>
          <a:lstStyle/>
          <a:p>
            <a:pPr algn="l"/>
            <a:r>
              <a:rPr lang="ja-JP" altLang="en-US" sz="1600" b="1" dirty="0"/>
              <a:t>（１）塾生数の停滞</a:t>
            </a:r>
            <a:endParaRPr lang="en-US" altLang="ja-JP" sz="1600" b="1" dirty="0"/>
          </a:p>
          <a:p>
            <a:pPr algn="l"/>
            <a:r>
              <a:rPr lang="ja-JP" altLang="en-US" sz="1600" b="1" dirty="0"/>
              <a:t>　解散時：</a:t>
            </a:r>
            <a:r>
              <a:rPr lang="en-US" altLang="ja-JP" sz="1600" b="1" dirty="0"/>
              <a:t>77</a:t>
            </a:r>
            <a:r>
              <a:rPr lang="ja-JP" altLang="en-US" sz="1600" b="1" dirty="0"/>
              <a:t>名</a:t>
            </a:r>
            <a:r>
              <a:rPr lang="ja-JP" altLang="en-US" sz="1400" b="1" dirty="0"/>
              <a:t>（</a:t>
            </a:r>
            <a:r>
              <a:rPr lang="en-US" altLang="ja-JP" sz="1400" b="1" dirty="0"/>
              <a:t>2019</a:t>
            </a:r>
            <a:r>
              <a:rPr lang="ja-JP" altLang="en-US" sz="1400" b="1" dirty="0"/>
              <a:t>年）</a:t>
            </a:r>
            <a:r>
              <a:rPr lang="ja-JP" altLang="en-US" sz="1600" b="1" dirty="0"/>
              <a:t>→結成時：</a:t>
            </a:r>
            <a:r>
              <a:rPr lang="en-US" altLang="ja-JP" sz="1600" b="1" dirty="0"/>
              <a:t>37</a:t>
            </a:r>
            <a:r>
              <a:rPr lang="ja-JP" altLang="en-US" sz="1600" b="1" dirty="0"/>
              <a:t>名</a:t>
            </a:r>
            <a:r>
              <a:rPr lang="ja-JP" altLang="en-US" sz="1400" b="1" dirty="0"/>
              <a:t>（</a:t>
            </a:r>
            <a:r>
              <a:rPr lang="en-US" altLang="ja-JP" sz="1400" b="1" dirty="0"/>
              <a:t>2020</a:t>
            </a:r>
            <a:r>
              <a:rPr lang="ja-JP" altLang="en-US" sz="1400" b="1" dirty="0"/>
              <a:t>年）　</a:t>
            </a:r>
            <a:endParaRPr lang="en-US" altLang="ja-JP" sz="1600" b="1" dirty="0"/>
          </a:p>
          <a:p>
            <a:pPr algn="l"/>
            <a:r>
              <a:rPr lang="ja-JP" altLang="en-US" sz="1600" b="1" dirty="0">
                <a:solidFill>
                  <a:srgbClr val="FF0000"/>
                </a:solidFill>
              </a:rPr>
              <a:t>（２）活動を事務局に大きく依存</a:t>
            </a:r>
            <a:endParaRPr lang="en-US" altLang="ja-JP" sz="1600" b="1" dirty="0">
              <a:solidFill>
                <a:srgbClr val="FF0000"/>
              </a:solidFill>
            </a:endParaRPr>
          </a:p>
          <a:p>
            <a:pPr algn="l"/>
            <a:r>
              <a:rPr lang="ja-JP" altLang="en-US" sz="1600" b="1" dirty="0">
                <a:solidFill>
                  <a:srgbClr val="FF0000"/>
                </a:solidFill>
              </a:rPr>
              <a:t>　　　　　　（</a:t>
            </a:r>
            <a:r>
              <a:rPr lang="en-US" altLang="ja-JP" sz="1600" b="1" dirty="0">
                <a:solidFill>
                  <a:srgbClr val="FF0000"/>
                </a:solidFill>
              </a:rPr>
              <a:t>BTV</a:t>
            </a:r>
            <a:r>
              <a:rPr lang="ja-JP" altLang="en-US" sz="1600" b="1" dirty="0">
                <a:solidFill>
                  <a:srgbClr val="FF0000"/>
                </a:solidFill>
              </a:rPr>
              <a:t>（株）森川事務局長）</a:t>
            </a:r>
            <a:endParaRPr lang="en-US" altLang="ja-JP" sz="1600" b="1" dirty="0">
              <a:solidFill>
                <a:srgbClr val="FF0000"/>
              </a:solidFill>
            </a:endParaRPr>
          </a:p>
          <a:p>
            <a:pPr algn="l"/>
            <a:r>
              <a:rPr lang="ja-JP" altLang="en-US" sz="1600" b="1" dirty="0"/>
              <a:t>（３）経営体験発表者が少ない</a:t>
            </a:r>
            <a:endParaRPr lang="en-US" altLang="ja-JP" sz="1600" b="1" dirty="0"/>
          </a:p>
          <a:p>
            <a:pPr algn="l"/>
            <a:r>
              <a:rPr lang="ja-JP" altLang="en-US" sz="1600" b="1" dirty="0"/>
              <a:t>　　　　</a:t>
            </a:r>
            <a:r>
              <a:rPr lang="en-US" altLang="ja-JP" sz="1600" b="1" dirty="0"/>
              <a:t>※</a:t>
            </a:r>
            <a:r>
              <a:rPr lang="ja-JP" altLang="ja-JP" sz="1600" b="1" dirty="0"/>
              <a:t>九州・沖縄地区ブロック選考会</a:t>
            </a:r>
            <a:endParaRPr lang="en-US" altLang="ja-JP" sz="1600" b="1" dirty="0"/>
          </a:p>
          <a:p>
            <a:pPr algn="l"/>
            <a:r>
              <a:rPr lang="ja-JP" altLang="en-US" sz="1600" b="1" dirty="0"/>
              <a:t>　　</a:t>
            </a:r>
            <a:r>
              <a:rPr lang="en-US" altLang="ja-JP" sz="1600" b="1" dirty="0"/>
              <a:t>2023</a:t>
            </a:r>
            <a:r>
              <a:rPr lang="ja-JP" altLang="en-US" sz="1600" b="1" dirty="0"/>
              <a:t>年</a:t>
            </a:r>
            <a:r>
              <a:rPr lang="ja-JP" altLang="ja-JP" sz="1600" b="1" dirty="0"/>
              <a:t>福永栄子塾生</a:t>
            </a:r>
            <a:r>
              <a:rPr lang="ja-JP" altLang="en-US" sz="1600" b="1" dirty="0"/>
              <a:t>　</a:t>
            </a:r>
            <a:r>
              <a:rPr lang="ja-JP" altLang="ja-JP" sz="1600" b="1" dirty="0"/>
              <a:t>㈱アイロード代表取締役</a:t>
            </a:r>
            <a:endParaRPr lang="en-US" altLang="ja-JP" sz="1600" b="1" dirty="0"/>
          </a:p>
          <a:p>
            <a:pPr algn="l"/>
            <a:r>
              <a:rPr lang="ja-JP" altLang="en-US" sz="1600" b="1" dirty="0"/>
              <a:t>　　</a:t>
            </a:r>
            <a:r>
              <a:rPr lang="en-US" altLang="ja-JP" sz="1600" b="1" dirty="0"/>
              <a:t>2024</a:t>
            </a:r>
            <a:r>
              <a:rPr lang="ja-JP" altLang="en-US" sz="1600" b="1" dirty="0"/>
              <a:t>年発表者無し</a:t>
            </a:r>
            <a:endParaRPr lang="en-US" altLang="ja-JP" sz="1600" b="1" dirty="0"/>
          </a:p>
          <a:p>
            <a:pPr algn="l"/>
            <a:r>
              <a:rPr lang="ja-JP" altLang="en-US" sz="1600" b="1" dirty="0"/>
              <a:t>　　</a:t>
            </a:r>
            <a:r>
              <a:rPr lang="en-US" altLang="ja-JP" sz="1600" b="1" dirty="0"/>
              <a:t>2025</a:t>
            </a:r>
            <a:r>
              <a:rPr lang="ja-JP" altLang="en-US" sz="1600" b="1" dirty="0"/>
              <a:t>年西田俊明</a:t>
            </a:r>
            <a:r>
              <a:rPr lang="ja-JP" altLang="ja-JP" sz="1600" b="1" dirty="0"/>
              <a:t>塾生</a:t>
            </a:r>
            <a:r>
              <a:rPr lang="ja-JP" altLang="en-US" sz="1600" b="1" dirty="0"/>
              <a:t>　</a:t>
            </a:r>
            <a:r>
              <a:rPr lang="ja-JP" altLang="ja-JP" sz="1600" b="1" dirty="0"/>
              <a:t>㈱</a:t>
            </a:r>
            <a:r>
              <a:rPr lang="ja-JP" altLang="en-US" sz="1600" b="1" dirty="0"/>
              <a:t>アルファ</a:t>
            </a:r>
            <a:r>
              <a:rPr lang="ja-JP" altLang="ja-JP" sz="1600" b="1" dirty="0"/>
              <a:t>代表取締役</a:t>
            </a:r>
            <a:endParaRPr lang="en-US" altLang="ja-JP" sz="1600" b="1" dirty="0"/>
          </a:p>
          <a:p>
            <a:pPr algn="l"/>
            <a:r>
              <a:rPr lang="ja-JP" altLang="en-US" sz="1600" b="1" dirty="0"/>
              <a:t>（４）定例活動のマンネリ化（</a:t>
            </a:r>
            <a:r>
              <a:rPr lang="en-US" altLang="ja-JP" sz="1600" b="1" dirty="0"/>
              <a:t>DVD</a:t>
            </a:r>
            <a:r>
              <a:rPr lang="ja-JP" altLang="en-US" sz="1600" b="1" dirty="0"/>
              <a:t>上映会）</a:t>
            </a:r>
            <a:endParaRPr lang="en-US" altLang="ja-JP" sz="1600" b="1" dirty="0"/>
          </a:p>
          <a:p>
            <a:pPr algn="l"/>
            <a:r>
              <a:rPr lang="ja-JP" altLang="en-US" sz="1600" b="1" dirty="0"/>
              <a:t>（５）機関誌マラソン（第</a:t>
            </a:r>
            <a:r>
              <a:rPr lang="en-US" altLang="ja-JP" sz="1600" b="1" dirty="0"/>
              <a:t>1</a:t>
            </a:r>
            <a:r>
              <a:rPr lang="ja-JP" altLang="en-US" sz="1600" b="1" dirty="0"/>
              <a:t>～第</a:t>
            </a:r>
            <a:r>
              <a:rPr lang="en-US" altLang="ja-JP" sz="1600" b="1" dirty="0"/>
              <a:t>4</a:t>
            </a:r>
            <a:r>
              <a:rPr lang="ja-JP" altLang="en-US" sz="1600" b="1" dirty="0"/>
              <a:t>グループ）の終了</a:t>
            </a:r>
            <a:endParaRPr lang="en-US" altLang="ja-JP" sz="3600" b="1" dirty="0"/>
          </a:p>
          <a:p>
            <a:pPr algn="l"/>
            <a:r>
              <a:rPr lang="ja-JP" altLang="en-US" sz="1600" b="1" dirty="0"/>
              <a:t>（６）選考会や世界大会への参加者が少ない</a:t>
            </a:r>
            <a:endParaRPr lang="en-US" altLang="ja-JP" sz="900" b="1" dirty="0"/>
          </a:p>
        </p:txBody>
      </p:sp>
      <p:pic>
        <p:nvPicPr>
          <p:cNvPr id="5" name="図 4" descr="文字が書かれている&#10;&#10;AI 生成コンテンツは誤りを含む可能性があります。">
            <a:extLst>
              <a:ext uri="{FF2B5EF4-FFF2-40B4-BE49-F238E27FC236}">
                <a16:creationId xmlns:a16="http://schemas.microsoft.com/office/drawing/2014/main" id="{274BE490-8BB3-091E-7EE2-C7E15D2BF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pic>
        <p:nvPicPr>
          <p:cNvPr id="4" name="図 3" descr="スーツを着た男性のグループ&#10;&#10;AI 生成コンテンツは誤りを含む可能性があります。">
            <a:extLst>
              <a:ext uri="{FF2B5EF4-FFF2-40B4-BE49-F238E27FC236}">
                <a16:creationId xmlns:a16="http://schemas.microsoft.com/office/drawing/2014/main" id="{88855F2F-E21F-5B1D-D3A6-62E39AE16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900" y="1247516"/>
            <a:ext cx="6126362" cy="5678092"/>
          </a:xfrm>
          <a:prstGeom prst="rect">
            <a:avLst/>
          </a:prstGeom>
          <a:ln>
            <a:noFill/>
          </a:ln>
          <a:effectLst>
            <a:softEdge rad="112500"/>
          </a:effectLst>
        </p:spPr>
      </p:pic>
      <p:sp>
        <p:nvSpPr>
          <p:cNvPr id="6" name="テキスト ボックス 5">
            <a:extLst>
              <a:ext uri="{FF2B5EF4-FFF2-40B4-BE49-F238E27FC236}">
                <a16:creationId xmlns:a16="http://schemas.microsoft.com/office/drawing/2014/main" id="{03854ECE-A77D-28D1-5D25-EE533627578F}"/>
              </a:ext>
            </a:extLst>
          </p:cNvPr>
          <p:cNvSpPr txBox="1"/>
          <p:nvPr/>
        </p:nvSpPr>
        <p:spPr>
          <a:xfrm>
            <a:off x="6786678" y="4531501"/>
            <a:ext cx="5954751" cy="646331"/>
          </a:xfrm>
          <a:prstGeom prst="rect">
            <a:avLst/>
          </a:prstGeom>
          <a:noFill/>
        </p:spPr>
        <p:txBody>
          <a:bodyPr wrap="square" rtlCol="0">
            <a:spAutoFit/>
          </a:bodyPr>
          <a:lstStyle/>
          <a:p>
            <a:r>
              <a:rPr kumimoji="1" lang="ja-JP" altLang="en-US" dirty="0"/>
              <a:t>　</a:t>
            </a:r>
            <a:r>
              <a:rPr kumimoji="1" lang="ja-JP" altLang="en-US" b="1" dirty="0">
                <a:solidFill>
                  <a:schemeClr val="bg1"/>
                </a:solidFill>
              </a:rPr>
              <a:t>森川　護　</a:t>
            </a:r>
            <a:endParaRPr kumimoji="1" lang="en-US" altLang="ja-JP" b="1" dirty="0">
              <a:solidFill>
                <a:schemeClr val="bg1"/>
              </a:solidFill>
            </a:endParaRPr>
          </a:p>
          <a:p>
            <a:r>
              <a:rPr lang="ja-JP" altLang="en-US" b="1" dirty="0">
                <a:solidFill>
                  <a:schemeClr val="bg1"/>
                </a:solidFill>
              </a:rPr>
              <a:t>　</a:t>
            </a:r>
            <a:r>
              <a:rPr kumimoji="1" lang="ja-JP" altLang="en-US" b="1" dirty="0">
                <a:solidFill>
                  <a:schemeClr val="bg1"/>
                </a:solidFill>
              </a:rPr>
              <a:t>事務局長</a:t>
            </a:r>
          </a:p>
        </p:txBody>
      </p:sp>
    </p:spTree>
    <p:extLst>
      <p:ext uri="{BB962C8B-B14F-4D97-AF65-F5344CB8AC3E}">
        <p14:creationId xmlns:p14="http://schemas.microsoft.com/office/powerpoint/2010/main" val="375877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2160-D7BD-FCF9-FFF7-A4D5C19A47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62B13AC-0726-800C-58F1-19CBDBAEECAC}"/>
              </a:ext>
            </a:extLst>
          </p:cNvPr>
          <p:cNvSpPr>
            <a:spLocks noGrp="1"/>
          </p:cNvSpPr>
          <p:nvPr>
            <p:ph type="ctrTitle"/>
          </p:nvPr>
        </p:nvSpPr>
        <p:spPr>
          <a:xfrm>
            <a:off x="4140216" y="802196"/>
            <a:ext cx="9144000" cy="1046783"/>
          </a:xfrm>
        </p:spPr>
        <p:txBody>
          <a:bodyPr>
            <a:normAutofit fontScale="90000"/>
          </a:bodyPr>
          <a:lstStyle/>
          <a:p>
            <a:r>
              <a:rPr lang="ja-JP" altLang="en-US" sz="4800" b="1" dirty="0"/>
              <a:t>発足までの流れ</a:t>
            </a:r>
            <a:br>
              <a:rPr lang="ja-JP" altLang="en-US" sz="4800" b="1" dirty="0"/>
            </a:br>
            <a:endParaRPr kumimoji="1" lang="ja-JP" altLang="en-US" sz="4800" b="1" dirty="0"/>
          </a:p>
        </p:txBody>
      </p:sp>
      <p:pic>
        <p:nvPicPr>
          <p:cNvPr id="5" name="図 4" descr="文字が書かれている&#10;&#10;AI 生成コンテンツは誤りを含む可能性があります。">
            <a:extLst>
              <a:ext uri="{FF2B5EF4-FFF2-40B4-BE49-F238E27FC236}">
                <a16:creationId xmlns:a16="http://schemas.microsoft.com/office/drawing/2014/main" id="{B6A430B6-3C79-AE0F-13D8-1CE52EA7A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sp>
        <p:nvSpPr>
          <p:cNvPr id="3" name="字幕 2">
            <a:extLst>
              <a:ext uri="{FF2B5EF4-FFF2-40B4-BE49-F238E27FC236}">
                <a16:creationId xmlns:a16="http://schemas.microsoft.com/office/drawing/2014/main" id="{CFA561B8-6054-6D34-7873-63E7DF2A7BBB}"/>
              </a:ext>
            </a:extLst>
          </p:cNvPr>
          <p:cNvSpPr>
            <a:spLocks noGrp="1"/>
          </p:cNvSpPr>
          <p:nvPr>
            <p:ph type="subTitle" idx="1"/>
          </p:nvPr>
        </p:nvSpPr>
        <p:spPr>
          <a:xfrm>
            <a:off x="6347791" y="1453308"/>
            <a:ext cx="5185064" cy="5527807"/>
          </a:xfrm>
        </p:spPr>
        <p:txBody>
          <a:bodyPr>
            <a:normAutofit/>
          </a:bodyPr>
          <a:lstStyle/>
          <a:p>
            <a:pPr algn="l"/>
            <a:r>
              <a:rPr lang="ja-JP" altLang="en-US" sz="1800" b="1" dirty="0"/>
              <a:t>■</a:t>
            </a:r>
            <a:r>
              <a:rPr lang="en-US" altLang="ja-JP" sz="1800" b="1" dirty="0"/>
              <a:t>2018</a:t>
            </a:r>
            <a:r>
              <a:rPr lang="ja-JP" altLang="en-US" sz="1800" b="1" dirty="0"/>
              <a:t>年</a:t>
            </a:r>
            <a:br>
              <a:rPr lang="ja-JP" altLang="en-US" sz="1800" b="1" dirty="0"/>
            </a:br>
            <a:r>
              <a:rPr lang="ja-JP" altLang="en-US" sz="1800" b="1" dirty="0"/>
              <a:t>◇</a:t>
            </a:r>
            <a:r>
              <a:rPr lang="en-US" altLang="ja-JP" sz="1800" b="1" dirty="0"/>
              <a:t>12</a:t>
            </a:r>
            <a:r>
              <a:rPr lang="ja-JP" altLang="en-US" sz="1800" b="1" dirty="0"/>
              <a:t>月</a:t>
            </a:r>
            <a:r>
              <a:rPr lang="en-US" altLang="ja-JP" sz="1800" b="1" dirty="0"/>
              <a:t>5</a:t>
            </a:r>
            <a:r>
              <a:rPr lang="ja-JP" altLang="en-US" sz="1800" b="1" dirty="0"/>
              <a:t>日</a:t>
            </a:r>
            <a:r>
              <a:rPr lang="en-US" altLang="ja-JP" sz="1800" b="1" dirty="0"/>
              <a:t>(</a:t>
            </a:r>
            <a:r>
              <a:rPr lang="ja-JP" altLang="en-US" sz="1800" b="1" dirty="0"/>
              <a:t>水</a:t>
            </a:r>
            <a:r>
              <a:rPr lang="en-US" altLang="ja-JP" sz="1800" b="1" dirty="0"/>
              <a:t>) </a:t>
            </a:r>
            <a:r>
              <a:rPr lang="ja-JP" altLang="en-US" sz="1800" b="1" dirty="0"/>
              <a:t>盛和塾本部事務局より「盛和塾の　　　　　</a:t>
            </a:r>
            <a:endParaRPr lang="en-US" altLang="ja-JP" sz="1800" b="1" dirty="0"/>
          </a:p>
          <a:p>
            <a:pPr algn="l"/>
            <a:r>
              <a:rPr lang="ja-JP" altLang="en-US" sz="1800" b="1" dirty="0"/>
              <a:t>　解散（終了）」通知を受領。</a:t>
            </a:r>
          </a:p>
          <a:p>
            <a:pPr algn="l"/>
            <a:r>
              <a:rPr lang="ja-JP" altLang="en-US" sz="1800" b="1" dirty="0">
                <a:solidFill>
                  <a:srgbClr val="FF0000"/>
                </a:solidFill>
              </a:rPr>
              <a:t>■</a:t>
            </a:r>
            <a:r>
              <a:rPr lang="en-US" altLang="ja-JP" sz="1800" b="1" dirty="0">
                <a:solidFill>
                  <a:srgbClr val="FF0000"/>
                </a:solidFill>
              </a:rPr>
              <a:t>2019</a:t>
            </a:r>
            <a:r>
              <a:rPr lang="ja-JP" altLang="en-US" sz="1800" b="1" dirty="0">
                <a:solidFill>
                  <a:srgbClr val="FF0000"/>
                </a:solidFill>
              </a:rPr>
              <a:t>年</a:t>
            </a:r>
            <a:br>
              <a:rPr lang="ja-JP" altLang="en-US" sz="1800" b="1" dirty="0"/>
            </a:br>
            <a:r>
              <a:rPr lang="ja-JP" altLang="en-US" sz="1800" b="1" dirty="0"/>
              <a:t>◇</a:t>
            </a:r>
            <a:r>
              <a:rPr lang="en-US" altLang="ja-JP" sz="1800" b="1" dirty="0"/>
              <a:t>10</a:t>
            </a:r>
            <a:r>
              <a:rPr lang="ja-JP" altLang="en-US" sz="1800" b="1" dirty="0"/>
              <a:t>月</a:t>
            </a:r>
            <a:r>
              <a:rPr lang="en-US" altLang="ja-JP" sz="1800" b="1" dirty="0"/>
              <a:t>15</a:t>
            </a:r>
            <a:r>
              <a:rPr lang="ja-JP" altLang="en-US" sz="1800" b="1" dirty="0"/>
              <a:t>日</a:t>
            </a:r>
            <a:r>
              <a:rPr lang="en-US" altLang="ja-JP" sz="1800" b="1" dirty="0"/>
              <a:t>(</a:t>
            </a:r>
            <a:r>
              <a:rPr lang="ja-JP" altLang="en-US" sz="1800" b="1" dirty="0"/>
              <a:t>火</a:t>
            </a:r>
            <a:r>
              <a:rPr lang="en-US" altLang="ja-JP" sz="1800" b="1" dirty="0"/>
              <a:t>) </a:t>
            </a:r>
            <a:r>
              <a:rPr lang="ja-JP" altLang="en-US" sz="1800" b="1" dirty="0"/>
              <a:t>例会</a:t>
            </a:r>
            <a:r>
              <a:rPr lang="en-US" altLang="ja-JP" sz="1800" b="1" dirty="0"/>
              <a:t>:</a:t>
            </a:r>
            <a:r>
              <a:rPr lang="ja-JP" altLang="en-US" sz="1800" b="1" dirty="0"/>
              <a:t>盛和塾解散後の「新・宮崎</a:t>
            </a:r>
            <a:endParaRPr lang="en-US" altLang="ja-JP" sz="1800" b="1" dirty="0"/>
          </a:p>
          <a:p>
            <a:pPr algn="l"/>
            <a:r>
              <a:rPr lang="ja-JP" altLang="en-US" sz="1800" b="1" dirty="0"/>
              <a:t>　塾」新塾継続加入の意思確認</a:t>
            </a:r>
          </a:p>
          <a:p>
            <a:pPr algn="l"/>
            <a:r>
              <a:rPr lang="ja-JP" altLang="en-US" sz="1800" b="1" dirty="0">
                <a:solidFill>
                  <a:srgbClr val="FF0000"/>
                </a:solidFill>
              </a:rPr>
              <a:t>◇</a:t>
            </a:r>
            <a:r>
              <a:rPr lang="en-US" altLang="ja-JP" sz="1800" b="1" dirty="0">
                <a:solidFill>
                  <a:srgbClr val="FF0000"/>
                </a:solidFill>
              </a:rPr>
              <a:t>12 </a:t>
            </a:r>
            <a:r>
              <a:rPr lang="ja-JP" altLang="en-US" sz="1800" b="1" dirty="0">
                <a:solidFill>
                  <a:srgbClr val="FF0000"/>
                </a:solidFill>
              </a:rPr>
              <a:t>月</a:t>
            </a:r>
            <a:r>
              <a:rPr lang="en-US" altLang="ja-JP" sz="1800" b="1" dirty="0">
                <a:solidFill>
                  <a:srgbClr val="FF0000"/>
                </a:solidFill>
              </a:rPr>
              <a:t>17</a:t>
            </a:r>
            <a:r>
              <a:rPr lang="ja-JP" altLang="en-US" sz="1800" b="1" dirty="0">
                <a:solidFill>
                  <a:srgbClr val="FF0000"/>
                </a:solidFill>
              </a:rPr>
              <a:t>日</a:t>
            </a:r>
            <a:r>
              <a:rPr lang="en-US" altLang="ja-JP" sz="1800" b="1" dirty="0">
                <a:solidFill>
                  <a:srgbClr val="FF0000"/>
                </a:solidFill>
              </a:rPr>
              <a:t>(</a:t>
            </a:r>
            <a:r>
              <a:rPr lang="ja-JP" altLang="en-US" sz="1800" b="1" dirty="0">
                <a:solidFill>
                  <a:srgbClr val="FF0000"/>
                </a:solidFill>
              </a:rPr>
              <a:t>火</a:t>
            </a:r>
            <a:r>
              <a:rPr lang="en-US" altLang="ja-JP" sz="1800" b="1" dirty="0">
                <a:solidFill>
                  <a:srgbClr val="FF0000"/>
                </a:solidFill>
              </a:rPr>
              <a:t>) </a:t>
            </a:r>
            <a:r>
              <a:rPr lang="ja-JP" altLang="en-US" sz="1800" b="1" dirty="0">
                <a:solidFill>
                  <a:srgbClr val="FF0000"/>
                </a:solidFill>
              </a:rPr>
              <a:t>「盛和塾宮崎」卒塾式塾生</a:t>
            </a:r>
            <a:r>
              <a:rPr lang="en-US" altLang="ja-JP" sz="1800" b="1" dirty="0">
                <a:solidFill>
                  <a:srgbClr val="FF0000"/>
                </a:solidFill>
              </a:rPr>
              <a:t>77</a:t>
            </a:r>
            <a:r>
              <a:rPr lang="ja-JP" altLang="en-US" sz="1800" b="1" dirty="0">
                <a:solidFill>
                  <a:srgbClr val="FF0000"/>
                </a:solidFill>
              </a:rPr>
              <a:t>名</a:t>
            </a:r>
          </a:p>
          <a:p>
            <a:pPr algn="l"/>
            <a:endParaRPr lang="en-US" altLang="ja-JP" sz="1800" b="1" dirty="0">
              <a:solidFill>
                <a:srgbClr val="FF0000"/>
              </a:solidFill>
            </a:endParaRPr>
          </a:p>
          <a:p>
            <a:pPr algn="l"/>
            <a:r>
              <a:rPr lang="ja-JP" altLang="en-US" sz="1800" b="1" dirty="0">
                <a:solidFill>
                  <a:srgbClr val="FF0000"/>
                </a:solidFill>
              </a:rPr>
              <a:t>■</a:t>
            </a:r>
            <a:r>
              <a:rPr lang="en-US" altLang="ja-JP" sz="1800" b="1" dirty="0">
                <a:solidFill>
                  <a:srgbClr val="FF0000"/>
                </a:solidFill>
              </a:rPr>
              <a:t>2020</a:t>
            </a:r>
            <a:r>
              <a:rPr lang="ja-JP" altLang="en-US" sz="1800" b="1" dirty="0">
                <a:solidFill>
                  <a:srgbClr val="FF0000"/>
                </a:solidFill>
              </a:rPr>
              <a:t>年</a:t>
            </a:r>
            <a:br>
              <a:rPr lang="ja-JP" altLang="en-US" sz="1800" b="1" dirty="0"/>
            </a:br>
            <a:r>
              <a:rPr lang="ja-JP" altLang="en-US" sz="1800" b="1" dirty="0"/>
              <a:t>◇</a:t>
            </a:r>
            <a:r>
              <a:rPr lang="en-US" altLang="ja-JP" sz="1800" b="1" dirty="0"/>
              <a:t>2 </a:t>
            </a:r>
            <a:r>
              <a:rPr lang="ja-JP" altLang="en-US" sz="1800" b="1" dirty="0"/>
              <a:t>月</a:t>
            </a:r>
            <a:r>
              <a:rPr lang="en-US" altLang="ja-JP" sz="1800" b="1" dirty="0"/>
              <a:t>20</a:t>
            </a:r>
            <a:r>
              <a:rPr lang="ja-JP" altLang="en-US" sz="1800" b="1" dirty="0"/>
              <a:t>日</a:t>
            </a:r>
            <a:r>
              <a:rPr lang="en-US" altLang="ja-JP" sz="1800" b="1" dirty="0"/>
              <a:t>(</a:t>
            </a:r>
            <a:r>
              <a:rPr lang="ja-JP" altLang="en-US" sz="1800" b="1" dirty="0"/>
              <a:t>木</a:t>
            </a:r>
            <a:r>
              <a:rPr lang="en-US" altLang="ja-JP" sz="1800" b="1" dirty="0"/>
              <a:t>) </a:t>
            </a:r>
            <a:r>
              <a:rPr lang="ja-JP" altLang="en-US" sz="1800" b="1" dirty="0"/>
              <a:t>世話人</a:t>
            </a:r>
            <a:r>
              <a:rPr lang="en-US" altLang="ja-JP" sz="1800" b="1" dirty="0"/>
              <a:t>:</a:t>
            </a:r>
            <a:r>
              <a:rPr lang="ja-JP" altLang="en-US" sz="1800" b="1" dirty="0"/>
              <a:t>新宮崎塾設立協議</a:t>
            </a:r>
          </a:p>
          <a:p>
            <a:pPr algn="l"/>
            <a:r>
              <a:rPr lang="ja-JP" altLang="en-US" sz="1800" b="1" dirty="0"/>
              <a:t>◇</a:t>
            </a:r>
            <a:r>
              <a:rPr lang="en-US" altLang="ja-JP" sz="1800" b="1" dirty="0"/>
              <a:t>3</a:t>
            </a:r>
            <a:r>
              <a:rPr lang="ja-JP" altLang="en-US" sz="1800" b="1" dirty="0"/>
              <a:t>月</a:t>
            </a:r>
            <a:r>
              <a:rPr lang="en-US" altLang="ja-JP" sz="1800" b="1" dirty="0"/>
              <a:t>26</a:t>
            </a:r>
            <a:r>
              <a:rPr lang="ja-JP" altLang="en-US" sz="1800" b="1" dirty="0"/>
              <a:t>日</a:t>
            </a:r>
            <a:r>
              <a:rPr lang="en-US" altLang="ja-JP" sz="1800" b="1" dirty="0"/>
              <a:t>(</a:t>
            </a:r>
            <a:r>
              <a:rPr lang="ja-JP" altLang="en-US" sz="1800" b="1" dirty="0"/>
              <a:t>木</a:t>
            </a:r>
            <a:r>
              <a:rPr lang="en-US" altLang="ja-JP" sz="1800" b="1" dirty="0"/>
              <a:t>) </a:t>
            </a:r>
            <a:r>
              <a:rPr lang="ja-JP" altLang="en-US" sz="1800" b="1" dirty="0"/>
              <a:t>旧盛和塾生</a:t>
            </a:r>
            <a:r>
              <a:rPr lang="en-US" altLang="ja-JP" sz="1800" b="1" dirty="0"/>
              <a:t>77</a:t>
            </a:r>
            <a:r>
              <a:rPr lang="ja-JP" altLang="en-US" sz="1800" b="1" dirty="0"/>
              <a:t>名全員に</a:t>
            </a:r>
            <a:r>
              <a:rPr lang="en-US" altLang="ja-JP" sz="1800" b="1" dirty="0"/>
              <a:t>2019</a:t>
            </a:r>
            <a:r>
              <a:rPr lang="ja-JP" altLang="en-US" sz="1800" b="1" dirty="0"/>
              <a:t>年度</a:t>
            </a:r>
            <a:endParaRPr lang="en-US" altLang="ja-JP" sz="1800" b="1" dirty="0"/>
          </a:p>
          <a:p>
            <a:pPr algn="l"/>
            <a:r>
              <a:rPr lang="ja-JP" altLang="en-US" sz="1800" b="1" dirty="0"/>
              <a:t>　収支決算書及び記念品送付</a:t>
            </a:r>
          </a:p>
          <a:p>
            <a:pPr algn="l"/>
            <a:r>
              <a:rPr lang="ja-JP" altLang="en-US" sz="1800" b="1" dirty="0">
                <a:solidFill>
                  <a:srgbClr val="FF0000"/>
                </a:solidFill>
              </a:rPr>
              <a:t>◇</a:t>
            </a:r>
            <a:r>
              <a:rPr lang="en-US" altLang="ja-JP" sz="1800" b="1" dirty="0">
                <a:solidFill>
                  <a:srgbClr val="FF0000"/>
                </a:solidFill>
              </a:rPr>
              <a:t>7</a:t>
            </a:r>
            <a:r>
              <a:rPr lang="ja-JP" altLang="en-US" sz="1800" b="1" dirty="0">
                <a:solidFill>
                  <a:srgbClr val="FF0000"/>
                </a:solidFill>
              </a:rPr>
              <a:t>月</a:t>
            </a:r>
            <a:r>
              <a:rPr lang="en-US" altLang="ja-JP" sz="1800" b="1" dirty="0">
                <a:solidFill>
                  <a:srgbClr val="FF0000"/>
                </a:solidFill>
              </a:rPr>
              <a:t>21</a:t>
            </a:r>
            <a:r>
              <a:rPr lang="ja-JP" altLang="en-US" sz="1800" b="1" dirty="0">
                <a:solidFill>
                  <a:srgbClr val="FF0000"/>
                </a:solidFill>
              </a:rPr>
              <a:t>日</a:t>
            </a:r>
            <a:r>
              <a:rPr lang="en-US" altLang="ja-JP" sz="1800" b="1" dirty="0">
                <a:solidFill>
                  <a:srgbClr val="FF0000"/>
                </a:solidFill>
              </a:rPr>
              <a:t>(</a:t>
            </a:r>
            <a:r>
              <a:rPr lang="ja-JP" altLang="en-US" sz="1800" b="1" dirty="0">
                <a:solidFill>
                  <a:srgbClr val="FF0000"/>
                </a:solidFill>
              </a:rPr>
              <a:t>火</a:t>
            </a:r>
            <a:r>
              <a:rPr lang="en-US" altLang="ja-JP" sz="1800" b="1" dirty="0">
                <a:solidFill>
                  <a:srgbClr val="FF0000"/>
                </a:solidFill>
              </a:rPr>
              <a:t>) </a:t>
            </a:r>
            <a:r>
              <a:rPr lang="ja-JP" altLang="en-US" sz="1800" b="1" dirty="0">
                <a:solidFill>
                  <a:srgbClr val="FF0000"/>
                </a:solidFill>
              </a:rPr>
              <a:t>「</a:t>
            </a:r>
            <a:r>
              <a:rPr lang="en-US" altLang="ja-JP" sz="1800" b="1" dirty="0">
                <a:solidFill>
                  <a:srgbClr val="FF0000"/>
                </a:solidFill>
              </a:rPr>
              <a:t>RITA JUKU MIYAZAKI</a:t>
            </a:r>
            <a:r>
              <a:rPr lang="ja-JP" altLang="en-US" sz="1800" b="1" dirty="0">
                <a:solidFill>
                  <a:srgbClr val="FF0000"/>
                </a:solidFill>
              </a:rPr>
              <a:t>」設立</a:t>
            </a:r>
            <a:endParaRPr lang="en-US" altLang="ja-JP" sz="1800" b="1" dirty="0">
              <a:solidFill>
                <a:srgbClr val="FF0000"/>
              </a:solidFill>
            </a:endParaRPr>
          </a:p>
          <a:p>
            <a:pPr algn="l"/>
            <a:r>
              <a:rPr lang="ja-JP" altLang="en-US" sz="1800" b="1" dirty="0">
                <a:solidFill>
                  <a:srgbClr val="FF0000"/>
                </a:solidFill>
              </a:rPr>
              <a:t>　総会・設立時点の塾生</a:t>
            </a:r>
            <a:r>
              <a:rPr lang="en-US" altLang="ja-JP" sz="1800" b="1" dirty="0">
                <a:solidFill>
                  <a:srgbClr val="FF0000"/>
                </a:solidFill>
              </a:rPr>
              <a:t>37</a:t>
            </a:r>
            <a:r>
              <a:rPr lang="ja-JP" altLang="en-US" sz="1800" b="1" dirty="0">
                <a:solidFill>
                  <a:srgbClr val="FF0000"/>
                </a:solidFill>
              </a:rPr>
              <a:t>名</a:t>
            </a:r>
            <a:br>
              <a:rPr lang="ja-JP" altLang="en-US" sz="1800" b="1" dirty="0"/>
            </a:br>
            <a:endParaRPr kumimoji="1" lang="ja-JP" altLang="en-US" sz="1800" b="1" dirty="0"/>
          </a:p>
        </p:txBody>
      </p:sp>
      <p:pic>
        <p:nvPicPr>
          <p:cNvPr id="8" name="図 7" descr="壁に掛けられた看板&#10;&#10;AI 生成コンテンツは誤りを含む可能性があります。">
            <a:extLst>
              <a:ext uri="{FF2B5EF4-FFF2-40B4-BE49-F238E27FC236}">
                <a16:creationId xmlns:a16="http://schemas.microsoft.com/office/drawing/2014/main" id="{CA22ED3A-9872-330D-1E69-DB7017A67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699" y="1762133"/>
            <a:ext cx="5726559" cy="4293671"/>
          </a:xfrm>
          <a:prstGeom prst="rect">
            <a:avLst/>
          </a:prstGeom>
        </p:spPr>
      </p:pic>
      <p:sp>
        <p:nvSpPr>
          <p:cNvPr id="9" name="テキスト ボックス 8">
            <a:extLst>
              <a:ext uri="{FF2B5EF4-FFF2-40B4-BE49-F238E27FC236}">
                <a16:creationId xmlns:a16="http://schemas.microsoft.com/office/drawing/2014/main" id="{7098D5AF-FD1F-586E-752D-8DD1078B462B}"/>
              </a:ext>
            </a:extLst>
          </p:cNvPr>
          <p:cNvSpPr txBox="1"/>
          <p:nvPr/>
        </p:nvSpPr>
        <p:spPr>
          <a:xfrm>
            <a:off x="927303" y="6055804"/>
            <a:ext cx="4359349" cy="369332"/>
          </a:xfrm>
          <a:prstGeom prst="rect">
            <a:avLst/>
          </a:prstGeom>
          <a:noFill/>
        </p:spPr>
        <p:txBody>
          <a:bodyPr wrap="square" rtlCol="0">
            <a:spAutoFit/>
          </a:bodyPr>
          <a:lstStyle/>
          <a:p>
            <a:r>
              <a:rPr kumimoji="1" lang="ja-JP" altLang="en-US" dirty="0"/>
              <a:t>設立総会・記念講演会・江夏拓三会長</a:t>
            </a:r>
          </a:p>
        </p:txBody>
      </p:sp>
    </p:spTree>
    <p:extLst>
      <p:ext uri="{BB962C8B-B14F-4D97-AF65-F5344CB8AC3E}">
        <p14:creationId xmlns:p14="http://schemas.microsoft.com/office/powerpoint/2010/main" val="232990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BFC1F-C3B2-AFF4-2A47-33FFC052469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D6A34C-99AA-3634-37FC-3FACB49D78D6}"/>
              </a:ext>
            </a:extLst>
          </p:cNvPr>
          <p:cNvSpPr>
            <a:spLocks noGrp="1"/>
          </p:cNvSpPr>
          <p:nvPr>
            <p:ph type="ctrTitle"/>
          </p:nvPr>
        </p:nvSpPr>
        <p:spPr>
          <a:xfrm>
            <a:off x="4244459" y="523732"/>
            <a:ext cx="9144000" cy="1681270"/>
          </a:xfrm>
        </p:spPr>
        <p:txBody>
          <a:bodyPr>
            <a:normAutofit fontScale="90000"/>
          </a:bodyPr>
          <a:lstStyle/>
          <a:p>
            <a:r>
              <a:rPr lang="en-US" altLang="ja-JP" sz="4800" b="1" dirty="0"/>
              <a:t>2023</a:t>
            </a:r>
            <a:r>
              <a:rPr lang="ja-JP" altLang="en-US" sz="4800" b="1" dirty="0"/>
              <a:t>年度</a:t>
            </a:r>
            <a:r>
              <a:rPr lang="en-US" altLang="ja-JP" sz="4800" b="1" dirty="0"/>
              <a:t>2024</a:t>
            </a:r>
            <a:r>
              <a:rPr lang="ja-JP" altLang="en-US" sz="4800" b="1" dirty="0"/>
              <a:t>年度</a:t>
            </a:r>
            <a:br>
              <a:rPr lang="en-US" altLang="ja-JP" sz="4800" b="1" dirty="0"/>
            </a:br>
            <a:r>
              <a:rPr lang="ja-JP" altLang="en-US" sz="4800" b="1" dirty="0"/>
              <a:t>事業報告・まとめ</a:t>
            </a:r>
            <a:br>
              <a:rPr lang="ja-JP" altLang="en-US" sz="4800" b="1" dirty="0"/>
            </a:br>
            <a:endParaRPr kumimoji="1" lang="ja-JP" altLang="en-US" sz="4800" b="1" dirty="0"/>
          </a:p>
        </p:txBody>
      </p:sp>
      <p:sp>
        <p:nvSpPr>
          <p:cNvPr id="3" name="字幕 2">
            <a:extLst>
              <a:ext uri="{FF2B5EF4-FFF2-40B4-BE49-F238E27FC236}">
                <a16:creationId xmlns:a16="http://schemas.microsoft.com/office/drawing/2014/main" id="{34C23A63-D561-A5EB-642B-23430E536277}"/>
              </a:ext>
            </a:extLst>
          </p:cNvPr>
          <p:cNvSpPr>
            <a:spLocks noGrp="1"/>
          </p:cNvSpPr>
          <p:nvPr>
            <p:ph type="subTitle" idx="1"/>
          </p:nvPr>
        </p:nvSpPr>
        <p:spPr>
          <a:xfrm>
            <a:off x="594732" y="2089897"/>
            <a:ext cx="4683513" cy="4652998"/>
          </a:xfrm>
        </p:spPr>
        <p:txBody>
          <a:bodyPr>
            <a:noAutofit/>
          </a:bodyPr>
          <a:lstStyle/>
          <a:p>
            <a:pPr algn="l"/>
            <a:endParaRPr lang="ja-JP" altLang="en-US" sz="2800" b="1" dirty="0"/>
          </a:p>
          <a:p>
            <a:pPr algn="l"/>
            <a:r>
              <a:rPr lang="en-US" altLang="ja-JP" sz="2800" b="1" dirty="0"/>
              <a:t>【</a:t>
            </a:r>
            <a:r>
              <a:rPr lang="ja-JP" altLang="en-US" sz="2800" b="1" dirty="0"/>
              <a:t>宮崎塾独自の活動</a:t>
            </a:r>
            <a:r>
              <a:rPr lang="en-US" altLang="ja-JP" sz="2800" b="1" dirty="0"/>
              <a:t>】</a:t>
            </a:r>
          </a:p>
          <a:p>
            <a:pPr algn="l"/>
            <a:r>
              <a:rPr lang="ja-JP" altLang="en-US" sz="2800" b="1" dirty="0"/>
              <a:t>宮崎市以外での地区例会</a:t>
            </a:r>
            <a:endParaRPr lang="en-US" altLang="ja-JP" sz="2800" b="1" dirty="0"/>
          </a:p>
          <a:p>
            <a:pPr algn="l"/>
            <a:r>
              <a:rPr lang="ja-JP" altLang="en-US" b="1" dirty="0"/>
              <a:t>（塾生企業・関連企業の事</a:t>
            </a:r>
            <a:endParaRPr lang="en-US" altLang="ja-JP" b="1" dirty="0"/>
          </a:p>
          <a:p>
            <a:pPr algn="l"/>
            <a:r>
              <a:rPr lang="en-US" altLang="ja-JP" b="1" dirty="0"/>
              <a:t>   </a:t>
            </a:r>
            <a:r>
              <a:rPr lang="ja-JP" altLang="en-US" b="1" dirty="0"/>
              <a:t>業所訪問と地域概況視察、</a:t>
            </a:r>
            <a:endParaRPr lang="en-US" altLang="ja-JP" b="1" dirty="0"/>
          </a:p>
          <a:p>
            <a:pPr algn="l"/>
            <a:r>
              <a:rPr lang="ja-JP" altLang="en-US" b="1" dirty="0"/>
              <a:t>　その後の合宿夜なべ談義</a:t>
            </a:r>
            <a:endParaRPr lang="en-US" altLang="ja-JP" b="1" dirty="0"/>
          </a:p>
          <a:p>
            <a:pPr algn="l"/>
            <a:r>
              <a:rPr lang="en-US" altLang="ja-JP" b="1" dirty="0"/>
              <a:t>    </a:t>
            </a:r>
            <a:r>
              <a:rPr lang="ja-JP" altLang="en-US" b="1" dirty="0"/>
              <a:t>など）</a:t>
            </a:r>
          </a:p>
          <a:p>
            <a:pPr algn="l"/>
            <a:r>
              <a:rPr lang="ja-JP" altLang="en-US" b="1" dirty="0"/>
              <a:t> </a:t>
            </a:r>
            <a:endParaRPr kumimoji="1" lang="ja-JP" altLang="en-US" sz="2800" b="1" dirty="0"/>
          </a:p>
        </p:txBody>
      </p:sp>
      <p:pic>
        <p:nvPicPr>
          <p:cNvPr id="5" name="図 4" descr="文字が書かれている&#10;&#10;AI 生成コンテンツは誤りを含む可能性があります。">
            <a:extLst>
              <a:ext uri="{FF2B5EF4-FFF2-40B4-BE49-F238E27FC236}">
                <a16:creationId xmlns:a16="http://schemas.microsoft.com/office/drawing/2014/main" id="{FBFF3B42-90BF-6DAA-8A94-0A5C7F5FD1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pic>
        <p:nvPicPr>
          <p:cNvPr id="10" name="図 9" descr="スーツを着た男性たち&#10;&#10;AI 生成コンテンツは誤りを含む可能性があります。">
            <a:extLst>
              <a:ext uri="{FF2B5EF4-FFF2-40B4-BE49-F238E27FC236}">
                <a16:creationId xmlns:a16="http://schemas.microsoft.com/office/drawing/2014/main" id="{2603D43F-5C90-B512-8A0F-5D5AC090A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518" y="1664313"/>
            <a:ext cx="6763750" cy="5078582"/>
          </a:xfrm>
          <a:prstGeom prst="rect">
            <a:avLst/>
          </a:prstGeom>
          <a:ln>
            <a:noFill/>
          </a:ln>
          <a:effectLst>
            <a:softEdge rad="112500"/>
          </a:effectLst>
        </p:spPr>
      </p:pic>
      <p:sp>
        <p:nvSpPr>
          <p:cNvPr id="11" name="テキスト ボックス 10">
            <a:extLst>
              <a:ext uri="{FF2B5EF4-FFF2-40B4-BE49-F238E27FC236}">
                <a16:creationId xmlns:a16="http://schemas.microsoft.com/office/drawing/2014/main" id="{1D882F06-12D7-8927-4B95-91370E47917D}"/>
              </a:ext>
            </a:extLst>
          </p:cNvPr>
          <p:cNvSpPr txBox="1"/>
          <p:nvPr/>
        </p:nvSpPr>
        <p:spPr>
          <a:xfrm>
            <a:off x="8184303" y="2019437"/>
            <a:ext cx="4683513" cy="371130"/>
          </a:xfrm>
          <a:prstGeom prst="rect">
            <a:avLst/>
          </a:prstGeom>
          <a:noFill/>
        </p:spPr>
        <p:txBody>
          <a:bodyPr wrap="square" rtlCol="0">
            <a:spAutoFit/>
          </a:bodyPr>
          <a:lstStyle/>
          <a:p>
            <a:r>
              <a:rPr kumimoji="1" lang="ja-JP" altLang="en-US" b="1" dirty="0">
                <a:solidFill>
                  <a:schemeClr val="bg1"/>
                </a:solidFill>
              </a:rPr>
              <a:t>機関誌マラソン完走コンパ</a:t>
            </a:r>
          </a:p>
        </p:txBody>
      </p:sp>
    </p:spTree>
    <p:extLst>
      <p:ext uri="{BB962C8B-B14F-4D97-AF65-F5344CB8AC3E}">
        <p14:creationId xmlns:p14="http://schemas.microsoft.com/office/powerpoint/2010/main" val="178176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1EC40-71D0-39B5-16B3-7ECA30C646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33F91C-1CC9-46C4-41CC-071DC1B272DA}"/>
              </a:ext>
            </a:extLst>
          </p:cNvPr>
          <p:cNvSpPr>
            <a:spLocks noGrp="1"/>
          </p:cNvSpPr>
          <p:nvPr>
            <p:ph type="ctrTitle"/>
          </p:nvPr>
        </p:nvSpPr>
        <p:spPr>
          <a:xfrm>
            <a:off x="4306957" y="696085"/>
            <a:ext cx="9144000" cy="1681270"/>
          </a:xfrm>
        </p:spPr>
        <p:txBody>
          <a:bodyPr>
            <a:normAutofit fontScale="90000"/>
          </a:bodyPr>
          <a:lstStyle/>
          <a:p>
            <a:r>
              <a:rPr lang="en-US" altLang="ja-JP" sz="4800" b="1" dirty="0"/>
              <a:t>2023</a:t>
            </a:r>
            <a:r>
              <a:rPr lang="ja-JP" altLang="en-US" sz="4800" b="1" dirty="0"/>
              <a:t>年度</a:t>
            </a:r>
            <a:r>
              <a:rPr lang="en-US" altLang="ja-JP" sz="4800" b="1" dirty="0"/>
              <a:t>2024</a:t>
            </a:r>
            <a:r>
              <a:rPr lang="ja-JP" altLang="en-US" sz="4800" b="1" dirty="0"/>
              <a:t>年度</a:t>
            </a:r>
            <a:br>
              <a:rPr lang="en-US" altLang="ja-JP" sz="4800" b="1" dirty="0"/>
            </a:br>
            <a:r>
              <a:rPr lang="ja-JP" altLang="en-US" sz="4800" b="1" dirty="0"/>
              <a:t>事業報告・まとめ</a:t>
            </a:r>
            <a:br>
              <a:rPr lang="ja-JP" altLang="en-US" sz="4800" b="1" dirty="0"/>
            </a:br>
            <a:endParaRPr kumimoji="1" lang="ja-JP" altLang="en-US" sz="4800" b="1" dirty="0"/>
          </a:p>
        </p:txBody>
      </p:sp>
      <p:sp>
        <p:nvSpPr>
          <p:cNvPr id="3" name="字幕 2">
            <a:extLst>
              <a:ext uri="{FF2B5EF4-FFF2-40B4-BE49-F238E27FC236}">
                <a16:creationId xmlns:a16="http://schemas.microsoft.com/office/drawing/2014/main" id="{990C7C69-502A-9B8E-E660-C1A5320442EB}"/>
              </a:ext>
            </a:extLst>
          </p:cNvPr>
          <p:cNvSpPr>
            <a:spLocks noGrp="1"/>
          </p:cNvSpPr>
          <p:nvPr>
            <p:ph type="subTitle" idx="1"/>
          </p:nvPr>
        </p:nvSpPr>
        <p:spPr>
          <a:xfrm>
            <a:off x="583848" y="2101635"/>
            <a:ext cx="5027812" cy="4637368"/>
          </a:xfrm>
        </p:spPr>
        <p:txBody>
          <a:bodyPr>
            <a:noAutofit/>
          </a:bodyPr>
          <a:lstStyle/>
          <a:p>
            <a:pPr algn="l"/>
            <a:r>
              <a:rPr lang="ja-JP" altLang="en-US" sz="2800" b="1" dirty="0"/>
              <a:t>■</a:t>
            </a:r>
            <a:r>
              <a:rPr lang="en-US" altLang="ja-JP" sz="2800" b="1" dirty="0"/>
              <a:t>2023</a:t>
            </a:r>
            <a:r>
              <a:rPr lang="ja-JP" altLang="en-US" sz="2800" b="1" dirty="0"/>
              <a:t>年</a:t>
            </a:r>
          </a:p>
          <a:p>
            <a:pPr algn="l"/>
            <a:r>
              <a:rPr lang="ja-JP" altLang="en-US" sz="2800" b="1" dirty="0"/>
              <a:t>◇</a:t>
            </a:r>
            <a:r>
              <a:rPr lang="en-US" altLang="ja-JP" sz="2800" b="1" dirty="0"/>
              <a:t>2/20</a:t>
            </a:r>
            <a:r>
              <a:rPr lang="ja-JP" altLang="en-US" sz="2800" b="1" dirty="0"/>
              <a:t>～</a:t>
            </a:r>
            <a:r>
              <a:rPr lang="en-US" altLang="ja-JP" sz="2800" b="1" dirty="0"/>
              <a:t>2/23</a:t>
            </a:r>
            <a:r>
              <a:rPr lang="ja-JP" altLang="en-US" sz="2800" b="1" dirty="0"/>
              <a:t>　</a:t>
            </a:r>
            <a:endParaRPr lang="en-US" altLang="ja-JP" sz="2800" b="1" dirty="0"/>
          </a:p>
          <a:p>
            <a:pPr algn="l"/>
            <a:r>
              <a:rPr lang="ja-JP" altLang="en-US" sz="2800" b="1" dirty="0"/>
              <a:t>　宮古島・沖縄勉強会ツアー</a:t>
            </a:r>
          </a:p>
          <a:p>
            <a:pPr algn="l"/>
            <a:r>
              <a:rPr lang="ja-JP" altLang="en-US" sz="2800" b="1" dirty="0"/>
              <a:t>◇</a:t>
            </a:r>
            <a:r>
              <a:rPr lang="en-US" altLang="ja-JP" sz="2800" b="1" dirty="0"/>
              <a:t>5/24</a:t>
            </a:r>
            <a:r>
              <a:rPr lang="ja-JP" altLang="en-US" sz="2800" b="1" dirty="0"/>
              <a:t>　</a:t>
            </a:r>
            <a:endParaRPr lang="en-US" altLang="ja-JP" sz="2800" b="1" dirty="0"/>
          </a:p>
          <a:p>
            <a:pPr algn="l"/>
            <a:r>
              <a:rPr lang="ja-JP" altLang="en-US" sz="2800" b="1" dirty="0"/>
              <a:t>　延岡例会（新海屋訪問）</a:t>
            </a:r>
          </a:p>
          <a:p>
            <a:pPr algn="l"/>
            <a:r>
              <a:rPr lang="ja-JP" altLang="en-US" sz="2800" b="1" dirty="0"/>
              <a:t>◇</a:t>
            </a:r>
            <a:r>
              <a:rPr lang="en-US" altLang="ja-JP" sz="2800" b="1" dirty="0"/>
              <a:t>7/11</a:t>
            </a:r>
            <a:r>
              <a:rPr lang="ja-JP" altLang="en-US" sz="2800" b="1" dirty="0"/>
              <a:t>　</a:t>
            </a:r>
            <a:endParaRPr lang="en-US" altLang="ja-JP" sz="2800" b="1" dirty="0"/>
          </a:p>
          <a:p>
            <a:pPr algn="l"/>
            <a:r>
              <a:rPr lang="ja-JP" altLang="en-US" sz="2800" b="1" dirty="0"/>
              <a:t>　えびの例会</a:t>
            </a:r>
          </a:p>
          <a:p>
            <a:pPr algn="l"/>
            <a:r>
              <a:rPr lang="ja-JP" altLang="en-US" sz="2800" b="1" dirty="0"/>
              <a:t>（</a:t>
            </a:r>
            <a:r>
              <a:rPr lang="ja-JP" altLang="en-US" b="1" dirty="0"/>
              <a:t>アイロードガーデン、明石酒造、　</a:t>
            </a:r>
            <a:endParaRPr lang="en-US" altLang="ja-JP" b="1" dirty="0"/>
          </a:p>
          <a:p>
            <a:pPr algn="l"/>
            <a:r>
              <a:rPr lang="ja-JP" altLang="en-US" b="1" dirty="0"/>
              <a:t>　えびの電子工業等訪問）</a:t>
            </a:r>
          </a:p>
          <a:p>
            <a:pPr algn="l"/>
            <a:endParaRPr lang="ja-JP" altLang="en-US" b="1" dirty="0"/>
          </a:p>
          <a:p>
            <a:pPr algn="l"/>
            <a:r>
              <a:rPr kumimoji="1" lang="ja-JP" altLang="en-US" sz="2800" b="1" dirty="0"/>
              <a:t>　</a:t>
            </a:r>
          </a:p>
        </p:txBody>
      </p:sp>
      <p:pic>
        <p:nvPicPr>
          <p:cNvPr id="5" name="図 4" descr="文字が書かれている&#10;&#10;AI 生成コンテンツは誤りを含む可能性があります。">
            <a:extLst>
              <a:ext uri="{FF2B5EF4-FFF2-40B4-BE49-F238E27FC236}">
                <a16:creationId xmlns:a16="http://schemas.microsoft.com/office/drawing/2014/main" id="{C4AE1F2D-2125-4EA0-CA2E-820FA842F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pic>
        <p:nvPicPr>
          <p:cNvPr id="8" name="図 7" descr="ステージでマイクを持っている男性&#10;&#10;AI 生成コンテンツは誤りを含む可能性があります。">
            <a:extLst>
              <a:ext uri="{FF2B5EF4-FFF2-40B4-BE49-F238E27FC236}">
                <a16:creationId xmlns:a16="http://schemas.microsoft.com/office/drawing/2014/main" id="{FF2CB0DA-DB75-DE23-DD5C-658D23B277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660" y="1959769"/>
            <a:ext cx="6245692" cy="4682908"/>
          </a:xfrm>
          <a:prstGeom prst="rect">
            <a:avLst/>
          </a:prstGeom>
          <a:ln>
            <a:noFill/>
          </a:ln>
          <a:effectLst>
            <a:softEdge rad="112500"/>
          </a:effectLst>
        </p:spPr>
      </p:pic>
      <p:sp>
        <p:nvSpPr>
          <p:cNvPr id="9" name="テキスト ボックス 8">
            <a:extLst>
              <a:ext uri="{FF2B5EF4-FFF2-40B4-BE49-F238E27FC236}">
                <a16:creationId xmlns:a16="http://schemas.microsoft.com/office/drawing/2014/main" id="{DC8FCCE3-F202-8562-1A22-C07A4EA3E6C6}"/>
              </a:ext>
            </a:extLst>
          </p:cNvPr>
          <p:cNvSpPr txBox="1"/>
          <p:nvPr/>
        </p:nvSpPr>
        <p:spPr>
          <a:xfrm>
            <a:off x="5857137" y="5977249"/>
            <a:ext cx="3553691" cy="369332"/>
          </a:xfrm>
          <a:prstGeom prst="rect">
            <a:avLst/>
          </a:prstGeom>
          <a:noFill/>
        </p:spPr>
        <p:txBody>
          <a:bodyPr wrap="square" rtlCol="0">
            <a:spAutoFit/>
          </a:bodyPr>
          <a:lstStyle/>
          <a:p>
            <a:r>
              <a:rPr lang="ja-JP" altLang="en-US" b="1" dirty="0">
                <a:solidFill>
                  <a:schemeClr val="bg1"/>
                </a:solidFill>
              </a:rPr>
              <a:t>新海屋　小川塾生</a:t>
            </a:r>
            <a:endParaRPr kumimoji="1" lang="ja-JP" altLang="en-US" dirty="0">
              <a:solidFill>
                <a:schemeClr val="bg1"/>
              </a:solidFill>
            </a:endParaRPr>
          </a:p>
        </p:txBody>
      </p:sp>
    </p:spTree>
    <p:extLst>
      <p:ext uri="{BB962C8B-B14F-4D97-AF65-F5344CB8AC3E}">
        <p14:creationId xmlns:p14="http://schemas.microsoft.com/office/powerpoint/2010/main" val="427841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CBE56-3DC7-E1F5-07A4-CE4CEB0B5B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A0E0D1-91FD-E682-F454-DAC6096A536B}"/>
              </a:ext>
            </a:extLst>
          </p:cNvPr>
          <p:cNvSpPr>
            <a:spLocks noGrp="1"/>
          </p:cNvSpPr>
          <p:nvPr>
            <p:ph type="ctrTitle"/>
          </p:nvPr>
        </p:nvSpPr>
        <p:spPr>
          <a:xfrm>
            <a:off x="4044773" y="-401523"/>
            <a:ext cx="9144000" cy="1405549"/>
          </a:xfrm>
        </p:spPr>
        <p:txBody>
          <a:bodyPr>
            <a:normAutofit/>
          </a:bodyPr>
          <a:lstStyle/>
          <a:p>
            <a:r>
              <a:rPr lang="en-US" altLang="ja-JP" sz="4400" b="1" dirty="0"/>
              <a:t>2023</a:t>
            </a:r>
            <a:r>
              <a:rPr lang="ja-JP" altLang="ja-JP" sz="4400" b="1" dirty="0"/>
              <a:t>年度活動記録</a:t>
            </a:r>
            <a:endParaRPr kumimoji="1" lang="ja-JP" altLang="en-US" sz="4400" dirty="0"/>
          </a:p>
        </p:txBody>
      </p:sp>
      <p:sp>
        <p:nvSpPr>
          <p:cNvPr id="3" name="字幕 2">
            <a:extLst>
              <a:ext uri="{FF2B5EF4-FFF2-40B4-BE49-F238E27FC236}">
                <a16:creationId xmlns:a16="http://schemas.microsoft.com/office/drawing/2014/main" id="{4623215D-D016-90FF-7FB2-C5F79765A68B}"/>
              </a:ext>
            </a:extLst>
          </p:cNvPr>
          <p:cNvSpPr>
            <a:spLocks noGrp="1"/>
          </p:cNvSpPr>
          <p:nvPr>
            <p:ph type="subTitle" idx="1"/>
          </p:nvPr>
        </p:nvSpPr>
        <p:spPr>
          <a:xfrm>
            <a:off x="808383" y="1749288"/>
            <a:ext cx="6257435" cy="4849949"/>
          </a:xfrm>
        </p:spPr>
        <p:txBody>
          <a:bodyPr>
            <a:normAutofit fontScale="25000" lnSpcReduction="20000"/>
          </a:bodyPr>
          <a:lstStyle/>
          <a:p>
            <a:pPr algn="l"/>
            <a:r>
              <a:rPr lang="ja-JP" altLang="ja-JP" sz="5600" b="1" dirty="0"/>
              <a:t>■</a:t>
            </a:r>
            <a:r>
              <a:rPr lang="en-US" altLang="ja-JP" sz="5600" b="1" dirty="0"/>
              <a:t>2</a:t>
            </a:r>
            <a:r>
              <a:rPr lang="ja-JP" altLang="ja-JP" sz="5600" b="1" dirty="0"/>
              <a:t>月</a:t>
            </a:r>
            <a:r>
              <a:rPr lang="en-US" altLang="ja-JP" sz="5600" b="1" dirty="0"/>
              <a:t>20</a:t>
            </a:r>
            <a:r>
              <a:rPr lang="ja-JP" altLang="ja-JP" sz="5600" b="1" dirty="0"/>
              <a:t>日（月）～</a:t>
            </a:r>
            <a:r>
              <a:rPr lang="en-US" altLang="ja-JP" sz="5600" b="1" dirty="0"/>
              <a:t>23</a:t>
            </a:r>
            <a:r>
              <a:rPr lang="ja-JP" altLang="ja-JP" sz="5600" b="1" dirty="0"/>
              <a:t>日（木）宮古島・沖縄勉強会ツアー＜参加者</a:t>
            </a:r>
            <a:r>
              <a:rPr lang="en-US" altLang="ja-JP" sz="5600" b="1" dirty="0"/>
              <a:t>17</a:t>
            </a:r>
            <a:r>
              <a:rPr lang="ja-JP" altLang="ja-JP" sz="5600" b="1" dirty="0"/>
              <a:t>名＞</a:t>
            </a:r>
            <a:endParaRPr lang="en-US" altLang="ja-JP" sz="5600" b="1" dirty="0"/>
          </a:p>
          <a:p>
            <a:pPr algn="l"/>
            <a:r>
              <a:rPr lang="ja-JP" altLang="ja-JP" sz="5600" b="1" dirty="0"/>
              <a:t>◇</a:t>
            </a:r>
            <a:r>
              <a:rPr lang="en-US" altLang="ja-JP" sz="5600" b="1" dirty="0"/>
              <a:t>2/20</a:t>
            </a:r>
            <a:r>
              <a:rPr lang="ja-JP" altLang="ja-JP" sz="5600" b="1" dirty="0"/>
              <a:t>　宮崎空港⇒那覇空港⇒宮古島空港</a:t>
            </a:r>
            <a:endParaRPr lang="ja-JP" altLang="ja-JP" sz="5600" dirty="0"/>
          </a:p>
          <a:p>
            <a:pPr algn="l"/>
            <a:r>
              <a:rPr lang="ja-JP" altLang="ja-JP" sz="5600" b="1" dirty="0"/>
              <a:t>　</a:t>
            </a:r>
            <a:r>
              <a:rPr lang="ja-JP" altLang="en-US" sz="5600" b="1" dirty="0"/>
              <a:t>　</a:t>
            </a:r>
            <a:r>
              <a:rPr lang="ja-JP" altLang="ja-JP" sz="5600" b="1" dirty="0"/>
              <a:t>「島の駅みやこ」～「雪塩ミュージアム」～「郷屋はなれ」</a:t>
            </a:r>
            <a:endParaRPr lang="ja-JP" altLang="ja-JP" sz="5600" dirty="0"/>
          </a:p>
          <a:p>
            <a:pPr algn="l"/>
            <a:r>
              <a:rPr lang="ja-JP" altLang="ja-JP" sz="5600" b="1" dirty="0"/>
              <a:t>　　合同例会：伊川秀樹（宮古島市副市長）、西里長治（㈱パラダイスプラ</a:t>
            </a:r>
            <a:r>
              <a:rPr lang="ja-JP" altLang="en-US" sz="5600" b="1" dirty="0"/>
              <a:t>　　　　</a:t>
            </a:r>
            <a:endParaRPr lang="en-US" altLang="ja-JP" sz="5600" b="1" dirty="0"/>
          </a:p>
          <a:p>
            <a:pPr algn="l"/>
            <a:r>
              <a:rPr lang="ja-JP" altLang="en-US" sz="5600" b="1" dirty="0"/>
              <a:t>　　</a:t>
            </a:r>
            <a:r>
              <a:rPr lang="ja-JP" altLang="ja-JP" sz="5600" b="1" dirty="0"/>
              <a:t>ン社長）</a:t>
            </a:r>
            <a:endParaRPr lang="ja-JP" altLang="ja-JP" sz="5600" dirty="0"/>
          </a:p>
          <a:p>
            <a:pPr algn="l"/>
            <a:r>
              <a:rPr lang="ja-JP" altLang="ja-JP" sz="5600" b="1" dirty="0"/>
              <a:t>　　当銘誠（沖縄塾代表世話人／㈱琉球管理産業代表取締役）</a:t>
            </a:r>
            <a:endParaRPr lang="ja-JP" altLang="ja-JP" sz="5600" dirty="0"/>
          </a:p>
          <a:p>
            <a:pPr algn="l"/>
            <a:r>
              <a:rPr lang="ja-JP" altLang="ja-JP" sz="5600" b="1" dirty="0"/>
              <a:t>　　西里泰徳（㈲パラダイスアメニティ社長）、西里直樹（㈱ファースト</a:t>
            </a:r>
            <a:endParaRPr lang="en-US" altLang="ja-JP" sz="5600" b="1" dirty="0"/>
          </a:p>
          <a:p>
            <a:pPr algn="l"/>
            <a:r>
              <a:rPr lang="ja-JP" altLang="en-US" sz="5600" b="1" dirty="0"/>
              <a:t>　　</a:t>
            </a:r>
            <a:r>
              <a:rPr lang="ja-JP" altLang="ja-JP" sz="5600" b="1" dirty="0"/>
              <a:t>ネット社長）</a:t>
            </a:r>
            <a:endParaRPr lang="ja-JP" altLang="ja-JP" sz="5600" dirty="0"/>
          </a:p>
          <a:p>
            <a:pPr algn="l"/>
            <a:r>
              <a:rPr lang="ja-JP" altLang="ja-JP" sz="5600" b="1" dirty="0"/>
              <a:t>◇</a:t>
            </a:r>
            <a:r>
              <a:rPr lang="en-US" altLang="ja-JP" sz="5600" b="1" dirty="0"/>
              <a:t>2/21</a:t>
            </a:r>
            <a:r>
              <a:rPr lang="ja-JP" altLang="ja-JP" sz="5600" b="1" dirty="0"/>
              <a:t>　</a:t>
            </a:r>
            <a:endParaRPr lang="en-US" altLang="ja-JP" sz="5600" b="1" dirty="0"/>
          </a:p>
          <a:p>
            <a:pPr algn="l"/>
            <a:r>
              <a:rPr lang="ja-JP" altLang="ja-JP" sz="5600" b="1" dirty="0"/>
              <a:t>「いらぶ大橋海の駅」～「渡口の浜」～「通り池」～「</a:t>
            </a:r>
            <a:r>
              <a:rPr lang="en-US" altLang="ja-JP" sz="5600" b="1" dirty="0"/>
              <a:t>17END</a:t>
            </a:r>
            <a:r>
              <a:rPr lang="ja-JP" altLang="ja-JP" sz="5600" b="1" dirty="0"/>
              <a:t>」～「サウ</a:t>
            </a:r>
            <a:endParaRPr lang="en-US" altLang="ja-JP" sz="5600" b="1" dirty="0"/>
          </a:p>
          <a:p>
            <a:pPr algn="l"/>
            <a:r>
              <a:rPr lang="ja-JP" altLang="en-US" sz="5600" b="1" dirty="0"/>
              <a:t>　</a:t>
            </a:r>
            <a:r>
              <a:rPr lang="ja-JP" altLang="ja-JP" sz="5600" b="1" dirty="0"/>
              <a:t>スアイランド」</a:t>
            </a:r>
            <a:endParaRPr lang="ja-JP" altLang="ja-JP" sz="5600" dirty="0"/>
          </a:p>
          <a:p>
            <a:pPr algn="l"/>
            <a:r>
              <a:rPr lang="ja-JP" altLang="ja-JP" sz="5600" b="1" dirty="0"/>
              <a:t>「前浜ビーチ」～「来間大橋」～「竜宮城展望台」～「ユートピアファーム</a:t>
            </a:r>
            <a:endParaRPr lang="en-US" altLang="ja-JP" sz="5600" b="1" dirty="0"/>
          </a:p>
          <a:p>
            <a:pPr algn="l"/>
            <a:r>
              <a:rPr lang="ja-JP" altLang="en-US" sz="5600" b="1" dirty="0"/>
              <a:t>　</a:t>
            </a:r>
            <a:r>
              <a:rPr lang="ja-JP" altLang="ja-JP" sz="5600" b="1" dirty="0"/>
              <a:t>宮古島」</a:t>
            </a:r>
            <a:endParaRPr lang="ja-JP" altLang="ja-JP" sz="5600" dirty="0"/>
          </a:p>
          <a:p>
            <a:pPr algn="l"/>
            <a:r>
              <a:rPr lang="ja-JP" altLang="ja-JP" sz="5600" b="1" dirty="0"/>
              <a:t>「地下ダム資料館」～「ムイガー湧水地」～「東平安名埼」～「美琉太陽」</a:t>
            </a:r>
            <a:endParaRPr lang="ja-JP" altLang="ja-JP" sz="5600" dirty="0"/>
          </a:p>
          <a:p>
            <a:pPr algn="l"/>
            <a:r>
              <a:rPr lang="ja-JP" altLang="ja-JP" sz="5600" b="1" dirty="0"/>
              <a:t>◇</a:t>
            </a:r>
            <a:r>
              <a:rPr lang="en-US" altLang="ja-JP" sz="5600" b="1" dirty="0"/>
              <a:t>2/22</a:t>
            </a:r>
            <a:r>
              <a:rPr lang="ja-JP" altLang="ja-JP" sz="5600" b="1" dirty="0"/>
              <a:t>　宮古島空港⇒那覇空港　＜自由行動＞</a:t>
            </a:r>
            <a:endParaRPr lang="ja-JP" altLang="ja-JP" sz="5600" dirty="0"/>
          </a:p>
          <a:p>
            <a:pPr algn="l"/>
            <a:r>
              <a:rPr lang="ja-JP" altLang="ja-JP" sz="5600" b="1" dirty="0"/>
              <a:t>◇</a:t>
            </a:r>
            <a:r>
              <a:rPr lang="en-US" altLang="ja-JP" sz="5600" b="1" dirty="0"/>
              <a:t>2/23</a:t>
            </a:r>
            <a:r>
              <a:rPr lang="ja-JP" altLang="ja-JP" sz="5600" b="1" dirty="0"/>
              <a:t>　首里城見学　那覇空港⇒宮崎空港</a:t>
            </a:r>
            <a:endParaRPr lang="en-US" altLang="ja-JP" sz="5600" b="1" dirty="0"/>
          </a:p>
          <a:p>
            <a:pPr algn="l"/>
            <a:endParaRPr lang="ja-JP" altLang="ja-JP" sz="8000" dirty="0"/>
          </a:p>
        </p:txBody>
      </p:sp>
      <p:pic>
        <p:nvPicPr>
          <p:cNvPr id="5" name="図 4" descr="文字が書かれている&#10;&#10;AI 生成コンテンツは誤りを含む可能性があります。">
            <a:extLst>
              <a:ext uri="{FF2B5EF4-FFF2-40B4-BE49-F238E27FC236}">
                <a16:creationId xmlns:a16="http://schemas.microsoft.com/office/drawing/2014/main" id="{2B5405DA-4B9B-2A40-8D3E-75D74DA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pic>
        <p:nvPicPr>
          <p:cNvPr id="6" name="図 5" descr="青いシャツを着ている男はスマイルしている&#10;&#10;AI 生成コンテンツは誤りを含む可能性があります。">
            <a:extLst>
              <a:ext uri="{FF2B5EF4-FFF2-40B4-BE49-F238E27FC236}">
                <a16:creationId xmlns:a16="http://schemas.microsoft.com/office/drawing/2014/main" id="{C6955EC3-9D14-DE7E-8F4F-2B4626125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162" y="939914"/>
            <a:ext cx="3612995" cy="5918086"/>
          </a:xfrm>
          <a:prstGeom prst="rect">
            <a:avLst/>
          </a:prstGeom>
          <a:ln>
            <a:noFill/>
          </a:ln>
          <a:effectLst>
            <a:softEdge rad="112500"/>
          </a:effectLst>
        </p:spPr>
      </p:pic>
      <p:sp>
        <p:nvSpPr>
          <p:cNvPr id="7" name="テキスト ボックス 6">
            <a:extLst>
              <a:ext uri="{FF2B5EF4-FFF2-40B4-BE49-F238E27FC236}">
                <a16:creationId xmlns:a16="http://schemas.microsoft.com/office/drawing/2014/main" id="{8A83D248-9A85-2F62-7E31-ED3EC949E76A}"/>
              </a:ext>
            </a:extLst>
          </p:cNvPr>
          <p:cNvSpPr txBox="1"/>
          <p:nvPr/>
        </p:nvSpPr>
        <p:spPr>
          <a:xfrm>
            <a:off x="7771640" y="1287623"/>
            <a:ext cx="5141472" cy="923330"/>
          </a:xfrm>
          <a:prstGeom prst="rect">
            <a:avLst/>
          </a:prstGeom>
          <a:noFill/>
        </p:spPr>
        <p:txBody>
          <a:bodyPr wrap="square" rtlCol="0">
            <a:spAutoFit/>
          </a:bodyPr>
          <a:lstStyle/>
          <a:p>
            <a:r>
              <a:rPr lang="en-US" altLang="ja-JP" b="1" dirty="0">
                <a:solidFill>
                  <a:srgbClr val="FF0000"/>
                </a:solidFill>
                <a:hlinkClick r:id="rId4">
                  <a:extLst>
                    <a:ext uri="{A12FA001-AC4F-418D-AE19-62706E023703}">
                      <ahyp:hlinkClr xmlns:ahyp="http://schemas.microsoft.com/office/drawing/2018/hyperlinkcolor" val="tx"/>
                    </a:ext>
                  </a:extLst>
                </a:hlinkClick>
              </a:rPr>
              <a:t>https://jujutra.com/</a:t>
            </a:r>
            <a:r>
              <a:rPr lang="ja-JP" altLang="en-US" b="1" dirty="0">
                <a:solidFill>
                  <a:srgbClr val="FF0000"/>
                </a:solidFill>
              </a:rPr>
              <a:t>　　</a:t>
            </a:r>
            <a:endParaRPr lang="en-US" altLang="ja-JP" b="1" dirty="0">
              <a:solidFill>
                <a:srgbClr val="FF0000"/>
              </a:solidFill>
            </a:endParaRPr>
          </a:p>
          <a:p>
            <a:r>
              <a:rPr lang="ja-JP" altLang="en-US" b="1" dirty="0">
                <a:solidFill>
                  <a:srgbClr val="FF0000"/>
                </a:solidFill>
              </a:rPr>
              <a:t>（株）</a:t>
            </a:r>
            <a:r>
              <a:rPr lang="en-US" altLang="ja-JP" b="1" dirty="0">
                <a:solidFill>
                  <a:srgbClr val="FF0000"/>
                </a:solidFill>
              </a:rPr>
              <a:t>JUJU</a:t>
            </a:r>
            <a:r>
              <a:rPr lang="ja-JP" altLang="en-US" b="1" dirty="0">
                <a:solidFill>
                  <a:srgbClr val="FF0000"/>
                </a:solidFill>
              </a:rPr>
              <a:t>　松葉　啓介塾生</a:t>
            </a:r>
            <a:endParaRPr lang="ja-JP" altLang="ja-JP" b="1" dirty="0">
              <a:solidFill>
                <a:srgbClr val="FF0000"/>
              </a:solidFill>
            </a:endParaRPr>
          </a:p>
          <a:p>
            <a:endParaRPr kumimoji="1" lang="ja-JP" altLang="en-US" dirty="0"/>
          </a:p>
        </p:txBody>
      </p:sp>
    </p:spTree>
    <p:extLst>
      <p:ext uri="{BB962C8B-B14F-4D97-AF65-F5344CB8AC3E}">
        <p14:creationId xmlns:p14="http://schemas.microsoft.com/office/powerpoint/2010/main" val="36081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9127A-C975-8CAF-4D99-2F6F8BFE8E3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59167F-3E06-7282-A615-531519E9B96B}"/>
              </a:ext>
            </a:extLst>
          </p:cNvPr>
          <p:cNvSpPr>
            <a:spLocks noGrp="1"/>
          </p:cNvSpPr>
          <p:nvPr>
            <p:ph type="ctrTitle"/>
          </p:nvPr>
        </p:nvSpPr>
        <p:spPr>
          <a:xfrm>
            <a:off x="4055164" y="-6690"/>
            <a:ext cx="9144000" cy="1405549"/>
          </a:xfrm>
        </p:spPr>
        <p:txBody>
          <a:bodyPr>
            <a:normAutofit/>
          </a:bodyPr>
          <a:lstStyle/>
          <a:p>
            <a:r>
              <a:rPr lang="en-US" altLang="ja-JP" sz="4400" b="1" dirty="0"/>
              <a:t>2023</a:t>
            </a:r>
            <a:r>
              <a:rPr lang="ja-JP" altLang="ja-JP" sz="4400" b="1" dirty="0"/>
              <a:t>年度活動記録</a:t>
            </a:r>
            <a:endParaRPr kumimoji="1" lang="ja-JP" altLang="en-US" sz="4400" dirty="0"/>
          </a:p>
        </p:txBody>
      </p:sp>
      <p:pic>
        <p:nvPicPr>
          <p:cNvPr id="5" name="図 4" descr="文字が書かれている&#10;&#10;AI 生成コンテンツは誤りを含む可能性があります。">
            <a:extLst>
              <a:ext uri="{FF2B5EF4-FFF2-40B4-BE49-F238E27FC236}">
                <a16:creationId xmlns:a16="http://schemas.microsoft.com/office/drawing/2014/main" id="{8161E981-9516-D058-4042-B71CF74A3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sp>
        <p:nvSpPr>
          <p:cNvPr id="4" name="テキスト ボックス 3">
            <a:extLst>
              <a:ext uri="{FF2B5EF4-FFF2-40B4-BE49-F238E27FC236}">
                <a16:creationId xmlns:a16="http://schemas.microsoft.com/office/drawing/2014/main" id="{B1C25898-FC19-AD25-068A-D29EDDBCCD3E}"/>
              </a:ext>
            </a:extLst>
          </p:cNvPr>
          <p:cNvSpPr txBox="1"/>
          <p:nvPr/>
        </p:nvSpPr>
        <p:spPr>
          <a:xfrm>
            <a:off x="7657008" y="5920484"/>
            <a:ext cx="4484958" cy="815608"/>
          </a:xfrm>
          <a:prstGeom prst="rect">
            <a:avLst/>
          </a:prstGeom>
          <a:noFill/>
        </p:spPr>
        <p:txBody>
          <a:bodyPr wrap="square" rtlCol="0">
            <a:spAutoFit/>
          </a:bodyPr>
          <a:lstStyle/>
          <a:p>
            <a:r>
              <a:rPr lang="en-US" altLang="ja-JP" b="1" dirty="0">
                <a:solidFill>
                  <a:srgbClr val="FF0000"/>
                </a:solidFill>
                <a:hlinkClick r:id="rId3">
                  <a:extLst>
                    <a:ext uri="{A12FA001-AC4F-418D-AE19-62706E023703}">
                      <ahyp:hlinkClr xmlns:ahyp="http://schemas.microsoft.com/office/drawing/2018/hyperlinkcolor" val="tx"/>
                    </a:ext>
                  </a:extLst>
                </a:hlinkClick>
              </a:rPr>
              <a:t>https://bb.shinkai-ya.net/</a:t>
            </a:r>
            <a:r>
              <a:rPr lang="ja-JP" altLang="en-US" b="1" dirty="0">
                <a:solidFill>
                  <a:srgbClr val="FF0000"/>
                </a:solidFill>
              </a:rPr>
              <a:t>　</a:t>
            </a:r>
            <a:r>
              <a:rPr lang="ja-JP" altLang="ja-JP" b="1" dirty="0">
                <a:solidFill>
                  <a:srgbClr val="FF0000"/>
                </a:solidFill>
              </a:rPr>
              <a:t> ㈱新海屋</a:t>
            </a:r>
            <a:r>
              <a:rPr lang="ja-JP" altLang="ja-JP" sz="1100" b="1" dirty="0">
                <a:solidFill>
                  <a:srgbClr val="FF0000"/>
                </a:solidFill>
              </a:rPr>
              <a:t>（小川裕介代表世話人が経営する海面養殖魚の加工販売会社）</a:t>
            </a:r>
            <a:r>
              <a:rPr lang="ja-JP" altLang="en-US" sz="1100" b="1" dirty="0">
                <a:solidFill>
                  <a:srgbClr val="FF0000"/>
                </a:solidFill>
              </a:rPr>
              <a:t>　</a:t>
            </a:r>
            <a:endParaRPr lang="en-US" altLang="ja-JP" b="1" dirty="0">
              <a:solidFill>
                <a:srgbClr val="FF0000"/>
              </a:solidFill>
            </a:endParaRPr>
          </a:p>
          <a:p>
            <a:endParaRPr kumimoji="1" lang="ja-JP" altLang="en-US" dirty="0"/>
          </a:p>
        </p:txBody>
      </p:sp>
      <p:pic>
        <p:nvPicPr>
          <p:cNvPr id="7" name="図 6" descr="建物の前の道路&#10;&#10;AI 生成コンテンツは誤りを含む可能性があります。">
            <a:extLst>
              <a:ext uri="{FF2B5EF4-FFF2-40B4-BE49-F238E27FC236}">
                <a16:creationId xmlns:a16="http://schemas.microsoft.com/office/drawing/2014/main" id="{A6D5EBAD-3743-77F7-2091-420CDCC88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20" y="3392435"/>
            <a:ext cx="7203688" cy="3201639"/>
          </a:xfrm>
          <a:prstGeom prst="rect">
            <a:avLst/>
          </a:prstGeom>
          <a:ln>
            <a:noFill/>
          </a:ln>
          <a:effectLst>
            <a:softEdge rad="112500"/>
          </a:effectLst>
        </p:spPr>
      </p:pic>
      <p:sp>
        <p:nvSpPr>
          <p:cNvPr id="3" name="字幕 2">
            <a:extLst>
              <a:ext uri="{FF2B5EF4-FFF2-40B4-BE49-F238E27FC236}">
                <a16:creationId xmlns:a16="http://schemas.microsoft.com/office/drawing/2014/main" id="{2560CDB5-8CAD-9BFF-3C95-0A72BA0C903A}"/>
              </a:ext>
            </a:extLst>
          </p:cNvPr>
          <p:cNvSpPr>
            <a:spLocks noGrp="1"/>
          </p:cNvSpPr>
          <p:nvPr>
            <p:ph type="subTitle" idx="1"/>
          </p:nvPr>
        </p:nvSpPr>
        <p:spPr>
          <a:xfrm>
            <a:off x="797848" y="1688587"/>
            <a:ext cx="10910932" cy="3006076"/>
          </a:xfrm>
        </p:spPr>
        <p:txBody>
          <a:bodyPr>
            <a:normAutofit fontScale="25000" lnSpcReduction="20000"/>
          </a:bodyPr>
          <a:lstStyle/>
          <a:p>
            <a:pPr algn="l"/>
            <a:r>
              <a:rPr lang="ja-JP" altLang="ja-JP" sz="6000" b="1" dirty="0"/>
              <a:t>■</a:t>
            </a:r>
            <a:r>
              <a:rPr lang="en-US" altLang="ja-JP" sz="6000" b="1" dirty="0"/>
              <a:t>5</a:t>
            </a:r>
            <a:r>
              <a:rPr lang="ja-JP" altLang="ja-JP" sz="6000" b="1" dirty="0"/>
              <a:t>月</a:t>
            </a:r>
            <a:r>
              <a:rPr lang="en-US" altLang="ja-JP" sz="6000" b="1" dirty="0"/>
              <a:t>24</a:t>
            </a:r>
            <a:r>
              <a:rPr lang="ja-JP" altLang="ja-JP" sz="6000" b="1" dirty="0"/>
              <a:t>日（水）　</a:t>
            </a:r>
            <a:endParaRPr lang="en-US" altLang="ja-JP" sz="6000" b="1" dirty="0"/>
          </a:p>
          <a:p>
            <a:pPr algn="l">
              <a:lnSpc>
                <a:spcPts val="2100"/>
              </a:lnSpc>
            </a:pPr>
            <a:r>
              <a:rPr lang="ja-JP" altLang="ja-JP" sz="5100" b="1" dirty="0"/>
              <a:t>延岡例会（延岡市北浦町）＜参加者</a:t>
            </a:r>
            <a:r>
              <a:rPr lang="en-US" altLang="ja-JP" sz="5100" b="1" dirty="0"/>
              <a:t>13</a:t>
            </a:r>
            <a:r>
              <a:rPr lang="ja-JP" altLang="ja-JP" sz="5100" b="1" dirty="0"/>
              <a:t>名＞</a:t>
            </a:r>
            <a:r>
              <a:rPr lang="ja-JP" altLang="ja-JP" sz="4900" b="1" dirty="0"/>
              <a:t>延岡市北浦町に集合</a:t>
            </a:r>
            <a:endParaRPr lang="en-US" altLang="ja-JP" sz="4900" b="1" dirty="0"/>
          </a:p>
          <a:p>
            <a:pPr algn="l">
              <a:lnSpc>
                <a:spcPts val="2100"/>
              </a:lnSpc>
            </a:pPr>
            <a:r>
              <a:rPr lang="ja-JP" altLang="ja-JP" sz="4900" b="1" dirty="0"/>
              <a:t>工場や敷地内の各種施設見学。食堂併設の野球部寮にて、</a:t>
            </a:r>
            <a:r>
              <a:rPr lang="en-US" altLang="ja-JP" sz="4900" b="1" dirty="0"/>
              <a:t>2022</a:t>
            </a:r>
            <a:r>
              <a:rPr lang="ja-JP" altLang="ja-JP" sz="4900" b="1" dirty="0"/>
              <a:t>年</a:t>
            </a:r>
            <a:r>
              <a:rPr lang="en-US" altLang="ja-JP" sz="4900" b="1" dirty="0"/>
              <a:t>3</a:t>
            </a:r>
            <a:r>
              <a:rPr lang="ja-JP" altLang="ja-JP" sz="4900" b="1" dirty="0"/>
              <a:t>月に日本野球連盟に正式加入し新聞・テレビ等で大きく報じられている新海屋硬式野球部の活動内容・チームメンバー紹介</a:t>
            </a:r>
            <a:r>
              <a:rPr lang="ja-JP" altLang="ja-JP" sz="4900" b="1" dirty="0">
                <a:solidFill>
                  <a:srgbClr val="FF0000"/>
                </a:solidFill>
              </a:rPr>
              <a:t>食品関連で海外展開を含め積極的に事業拡大を進めている現況と今後の展望等について小川社長の話を聞かせてもらった。</a:t>
            </a:r>
            <a:endParaRPr lang="en-US" altLang="ja-JP" sz="4900" b="1" dirty="0">
              <a:solidFill>
                <a:srgbClr val="FF0000"/>
              </a:solidFill>
            </a:endParaRPr>
          </a:p>
          <a:p>
            <a:pPr algn="l">
              <a:lnSpc>
                <a:spcPts val="2100"/>
              </a:lnSpc>
            </a:pPr>
            <a:r>
              <a:rPr lang="ja-JP" altLang="ja-JP" sz="4900" b="1" dirty="0"/>
              <a:t>また、小川社長操縦の漁船で宮崎県唯一の有人離島「島野浦島」に渡り、</a:t>
            </a:r>
            <a:r>
              <a:rPr lang="en-US" altLang="ja-JP" sz="4900" b="1" dirty="0"/>
              <a:t>2022</a:t>
            </a:r>
            <a:r>
              <a:rPr lang="ja-JP" altLang="ja-JP" sz="4900" b="1" dirty="0"/>
              <a:t>年</a:t>
            </a:r>
            <a:r>
              <a:rPr lang="en-US" altLang="ja-JP" sz="4900" b="1" dirty="0"/>
              <a:t>3</a:t>
            </a:r>
            <a:r>
              <a:rPr lang="ja-JP" altLang="ja-JP" sz="4900" b="1" dirty="0"/>
              <a:t>月に島唯一の飲食店として</a:t>
            </a:r>
            <a:r>
              <a:rPr lang="en-US" altLang="ja-JP" sz="4900" b="1" dirty="0"/>
              <a:t>10</a:t>
            </a:r>
            <a:r>
              <a:rPr lang="ja-JP" altLang="ja-JP" sz="4900" b="1" dirty="0"/>
              <a:t>数年ぶりにオープンした「満月食堂」を訪問。</a:t>
            </a:r>
            <a:endParaRPr lang="en-US" altLang="ja-JP" sz="4900" b="1" dirty="0"/>
          </a:p>
          <a:p>
            <a:pPr algn="l">
              <a:lnSpc>
                <a:spcPts val="2100"/>
              </a:lnSpc>
            </a:pPr>
            <a:r>
              <a:rPr lang="ja-JP" altLang="ja-JP" sz="4900" b="1" dirty="0"/>
              <a:t>「島浦町地域おこし協力隊」の話を聞かせてもらい、メキシコ女王伝説の像も見ることができた。夜は「潮香ノ宿 高平屋」にて、硬式野球部監督・コーチを交え、新海屋持ち込みの刺身と霧島酒造持ち込みの焼酎を賞味しながら会食懇談。</a:t>
            </a:r>
            <a:endParaRPr lang="ja-JP" altLang="ja-JP" sz="4900" dirty="0"/>
          </a:p>
          <a:p>
            <a:pPr algn="l"/>
            <a:endParaRPr lang="ja-JP" altLang="ja-JP" sz="6500" dirty="0"/>
          </a:p>
        </p:txBody>
      </p:sp>
    </p:spTree>
    <p:extLst>
      <p:ext uri="{BB962C8B-B14F-4D97-AF65-F5344CB8AC3E}">
        <p14:creationId xmlns:p14="http://schemas.microsoft.com/office/powerpoint/2010/main" val="62043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4D256-F329-DD1D-FC04-2E8F6A7E9B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46AB5CA-6502-3DE0-6ACC-0F93CFE53AF9}"/>
              </a:ext>
            </a:extLst>
          </p:cNvPr>
          <p:cNvSpPr>
            <a:spLocks noGrp="1"/>
          </p:cNvSpPr>
          <p:nvPr>
            <p:ph type="ctrTitle"/>
          </p:nvPr>
        </p:nvSpPr>
        <p:spPr>
          <a:xfrm>
            <a:off x="4055164" y="-6690"/>
            <a:ext cx="9144000" cy="1405549"/>
          </a:xfrm>
        </p:spPr>
        <p:txBody>
          <a:bodyPr>
            <a:normAutofit/>
          </a:bodyPr>
          <a:lstStyle/>
          <a:p>
            <a:r>
              <a:rPr lang="en-US" altLang="ja-JP" sz="4400" b="1" dirty="0"/>
              <a:t>2023</a:t>
            </a:r>
            <a:r>
              <a:rPr lang="ja-JP" altLang="ja-JP" sz="4400" b="1" dirty="0"/>
              <a:t>年度活動記録</a:t>
            </a:r>
            <a:endParaRPr kumimoji="1" lang="ja-JP" altLang="en-US" sz="4400" dirty="0"/>
          </a:p>
        </p:txBody>
      </p:sp>
      <p:sp>
        <p:nvSpPr>
          <p:cNvPr id="3" name="字幕 2">
            <a:extLst>
              <a:ext uri="{FF2B5EF4-FFF2-40B4-BE49-F238E27FC236}">
                <a16:creationId xmlns:a16="http://schemas.microsoft.com/office/drawing/2014/main" id="{28EA0541-867A-65F0-1EDA-1AFF2B056E19}"/>
              </a:ext>
            </a:extLst>
          </p:cNvPr>
          <p:cNvSpPr>
            <a:spLocks noGrp="1"/>
          </p:cNvSpPr>
          <p:nvPr>
            <p:ph type="subTitle" idx="1"/>
          </p:nvPr>
        </p:nvSpPr>
        <p:spPr>
          <a:xfrm>
            <a:off x="576470" y="1929766"/>
            <a:ext cx="5519530" cy="3723902"/>
          </a:xfrm>
        </p:spPr>
        <p:txBody>
          <a:bodyPr>
            <a:noAutofit/>
          </a:bodyPr>
          <a:lstStyle/>
          <a:p>
            <a:pPr algn="l"/>
            <a:r>
              <a:rPr lang="ja-JP" altLang="ja-JP" sz="2000" b="1" dirty="0"/>
              <a:t>■</a:t>
            </a:r>
            <a:r>
              <a:rPr lang="en-US" altLang="ja-JP" sz="2000" b="1" dirty="0"/>
              <a:t>7</a:t>
            </a:r>
            <a:r>
              <a:rPr lang="ja-JP" altLang="ja-JP" sz="2000" b="1" dirty="0"/>
              <a:t>月</a:t>
            </a:r>
            <a:r>
              <a:rPr lang="en-US" altLang="ja-JP" sz="2000" b="1" dirty="0"/>
              <a:t>11</a:t>
            </a:r>
            <a:r>
              <a:rPr lang="ja-JP" altLang="ja-JP" sz="2000" b="1" dirty="0"/>
              <a:t>日（火）　えびの例会「塾生企業巡りと京町温泉・地元食ツアー」＜参加者</a:t>
            </a:r>
            <a:r>
              <a:rPr lang="en-US" altLang="ja-JP" sz="2000" b="1" dirty="0"/>
              <a:t>18</a:t>
            </a:r>
            <a:r>
              <a:rPr lang="ja-JP" altLang="ja-JP" sz="2000" b="1" dirty="0"/>
              <a:t>名＞</a:t>
            </a:r>
            <a:endParaRPr lang="ja-JP" altLang="ja-JP" sz="2000" dirty="0"/>
          </a:p>
          <a:p>
            <a:pPr algn="l"/>
            <a:r>
              <a:rPr lang="ja-JP" altLang="ja-JP" sz="2000" b="1" dirty="0"/>
              <a:t>　</a:t>
            </a:r>
            <a:r>
              <a:rPr lang="ja-JP" altLang="ja-JP" sz="1600" b="1" dirty="0"/>
              <a:t>「道の駅えびの」集合～「菅原水流神社パワースポット」～「矢岳高原展望台」～パラグライダー場「アサヒスタイルフリーロケ地」～ベルトンオートキャンプ場「セントラルハウス」（アイロードガーデン紹介）～「道の駅えびの」（途中参加者ピックアップ）経由～「明石酒造」（会社説明、製造現場視察、商品紹介）～</a:t>
            </a:r>
            <a:r>
              <a:rPr lang="ja-JP" altLang="ja-JP" sz="1600" b="1" dirty="0">
                <a:solidFill>
                  <a:srgbClr val="FF0000"/>
                </a:solidFill>
              </a:rPr>
              <a:t>「えびの電子工業本社工場」（会社説明、開発部門・製造現場視察）</a:t>
            </a:r>
            <a:endParaRPr lang="en-US" altLang="ja-JP" sz="1600" b="1" dirty="0">
              <a:solidFill>
                <a:srgbClr val="FF0000"/>
              </a:solidFill>
            </a:endParaRPr>
          </a:p>
          <a:p>
            <a:pPr algn="l"/>
            <a:r>
              <a:rPr lang="ja-JP" altLang="ja-JP" sz="1600" b="1" dirty="0"/>
              <a:t>～＜希望コース別</a:t>
            </a:r>
            <a:endParaRPr lang="en-US" altLang="ja-JP" sz="1600" b="1" dirty="0"/>
          </a:p>
          <a:p>
            <a:pPr algn="l"/>
            <a:r>
              <a:rPr lang="ja-JP" altLang="ja-JP" sz="1600" b="1" dirty="0"/>
              <a:t>①温泉「十兵衛の湯」</a:t>
            </a:r>
            <a:endParaRPr lang="en-US" altLang="ja-JP" sz="1600" b="1" dirty="0"/>
          </a:p>
          <a:p>
            <a:pPr algn="l"/>
            <a:r>
              <a:rPr lang="ja-JP" altLang="ja-JP" sz="1600" b="1" dirty="0"/>
              <a:t>②観光「陣の池・木崎原合戦場」</a:t>
            </a:r>
            <a:endParaRPr lang="en-US" altLang="ja-JP" sz="1600" b="1" dirty="0"/>
          </a:p>
          <a:p>
            <a:pPr algn="l"/>
            <a:r>
              <a:rPr lang="ja-JP" altLang="ja-JP" sz="1600" b="1" dirty="0"/>
              <a:t>③「京町観光ホテル」休憩＞～</a:t>
            </a:r>
            <a:r>
              <a:rPr lang="ja-JP" altLang="ja-JP" sz="1400" b="1" dirty="0"/>
              <a:t>「いその家ハマダイニング」</a:t>
            </a:r>
            <a:endParaRPr lang="en-US" altLang="ja-JP" sz="1600" b="1" dirty="0"/>
          </a:p>
          <a:p>
            <a:pPr algn="l"/>
            <a:r>
              <a:rPr lang="ja-JP" altLang="ja-JP" sz="1600" b="1" dirty="0"/>
              <a:t>（会食懇談会：元塾生の「えびの電子工業㈱」津曲洋一会長も合流同席。会社設立操業に至る経緯や思い出話を語って頂いた。）</a:t>
            </a:r>
            <a:endParaRPr lang="ja-JP" altLang="ja-JP" sz="1600" dirty="0"/>
          </a:p>
          <a:p>
            <a:pPr algn="l"/>
            <a:endParaRPr lang="ja-JP" altLang="ja-JP" sz="4800" dirty="0"/>
          </a:p>
        </p:txBody>
      </p:sp>
      <p:pic>
        <p:nvPicPr>
          <p:cNvPr id="5" name="図 4" descr="文字が書かれている&#10;&#10;AI 生成コンテンツは誤りを含む可能性があります。">
            <a:extLst>
              <a:ext uri="{FF2B5EF4-FFF2-40B4-BE49-F238E27FC236}">
                <a16:creationId xmlns:a16="http://schemas.microsoft.com/office/drawing/2014/main" id="{E74DD888-5DFE-CBC7-D740-5AEB038E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sp>
        <p:nvSpPr>
          <p:cNvPr id="4" name="テキスト ボックス 3">
            <a:extLst>
              <a:ext uri="{FF2B5EF4-FFF2-40B4-BE49-F238E27FC236}">
                <a16:creationId xmlns:a16="http://schemas.microsoft.com/office/drawing/2014/main" id="{0F329E9F-1A7F-E8FB-B5D6-FBB1A7C6B391}"/>
              </a:ext>
            </a:extLst>
          </p:cNvPr>
          <p:cNvSpPr txBox="1"/>
          <p:nvPr/>
        </p:nvSpPr>
        <p:spPr>
          <a:xfrm>
            <a:off x="7348654" y="5220294"/>
            <a:ext cx="3758606" cy="1200329"/>
          </a:xfrm>
          <a:prstGeom prst="rect">
            <a:avLst/>
          </a:prstGeom>
          <a:noFill/>
        </p:spPr>
        <p:txBody>
          <a:bodyPr wrap="square" rtlCol="0">
            <a:spAutoFit/>
          </a:bodyPr>
          <a:lstStyle/>
          <a:p>
            <a:r>
              <a:rPr lang="en-US" altLang="ja-JP" b="1" dirty="0">
                <a:solidFill>
                  <a:srgbClr val="FF0000"/>
                </a:solidFill>
                <a:hlinkClick r:id="rId3">
                  <a:extLst>
                    <a:ext uri="{A12FA001-AC4F-418D-AE19-62706E023703}">
                      <ahyp:hlinkClr xmlns:ahyp="http://schemas.microsoft.com/office/drawing/2018/hyperlinkcolor" val="tx"/>
                    </a:ext>
                  </a:extLst>
                </a:hlinkClick>
              </a:rPr>
              <a:t>https://www.ebinodensi.co.jp/</a:t>
            </a:r>
            <a:r>
              <a:rPr lang="ja-JP" altLang="en-US" b="1" dirty="0">
                <a:solidFill>
                  <a:srgbClr val="FF0000"/>
                </a:solidFill>
              </a:rPr>
              <a:t>　　</a:t>
            </a:r>
            <a:endParaRPr lang="en-US" altLang="ja-JP" b="1" dirty="0">
              <a:solidFill>
                <a:srgbClr val="FF0000"/>
              </a:solidFill>
            </a:endParaRPr>
          </a:p>
          <a:p>
            <a:r>
              <a:rPr lang="ja-JP" altLang="en-US" b="1" dirty="0">
                <a:solidFill>
                  <a:srgbClr val="FF0000"/>
                </a:solidFill>
              </a:rPr>
              <a:t>えびの電子工業（株）</a:t>
            </a:r>
            <a:endParaRPr lang="en-US" altLang="ja-JP" b="1" dirty="0">
              <a:solidFill>
                <a:srgbClr val="FF0000"/>
              </a:solidFill>
            </a:endParaRPr>
          </a:p>
          <a:p>
            <a:r>
              <a:rPr lang="ja-JP" altLang="en-US" b="1" dirty="0">
                <a:solidFill>
                  <a:srgbClr val="FF0000"/>
                </a:solidFill>
              </a:rPr>
              <a:t>代表取締役社長　津曲慎哉塾生</a:t>
            </a:r>
            <a:endParaRPr lang="en-US" altLang="ja-JP" b="1" dirty="0">
              <a:solidFill>
                <a:srgbClr val="FF0000"/>
              </a:solidFill>
            </a:endParaRPr>
          </a:p>
          <a:p>
            <a:endParaRPr kumimoji="1" lang="ja-JP" altLang="en-US" dirty="0"/>
          </a:p>
        </p:txBody>
      </p:sp>
      <p:pic>
        <p:nvPicPr>
          <p:cNvPr id="7" name="図 6" descr="テキスト, ホワイトボード&#10;&#10;AI 生成コンテンツは誤りを含む可能性があります。">
            <a:extLst>
              <a:ext uri="{FF2B5EF4-FFF2-40B4-BE49-F238E27FC236}">
                <a16:creationId xmlns:a16="http://schemas.microsoft.com/office/drawing/2014/main" id="{8C5CD542-EF2E-567E-C639-6A961B5BF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625" y="1810803"/>
            <a:ext cx="5807036" cy="3263001"/>
          </a:xfrm>
          <a:prstGeom prst="rect">
            <a:avLst/>
          </a:prstGeom>
          <a:ln>
            <a:noFill/>
          </a:ln>
          <a:effectLst>
            <a:softEdge rad="112500"/>
          </a:effectLst>
        </p:spPr>
      </p:pic>
    </p:spTree>
    <p:extLst>
      <p:ext uri="{BB962C8B-B14F-4D97-AF65-F5344CB8AC3E}">
        <p14:creationId xmlns:p14="http://schemas.microsoft.com/office/powerpoint/2010/main" val="104676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2BE0-ABDF-7803-69B5-F12604884BE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6DF2339-3C39-524B-C3E1-FD038E186DDA}"/>
              </a:ext>
            </a:extLst>
          </p:cNvPr>
          <p:cNvSpPr>
            <a:spLocks noGrp="1"/>
          </p:cNvSpPr>
          <p:nvPr>
            <p:ph type="ctrTitle"/>
          </p:nvPr>
        </p:nvSpPr>
        <p:spPr>
          <a:xfrm>
            <a:off x="4306957" y="696085"/>
            <a:ext cx="9144000" cy="1681270"/>
          </a:xfrm>
        </p:spPr>
        <p:txBody>
          <a:bodyPr>
            <a:normAutofit fontScale="90000"/>
          </a:bodyPr>
          <a:lstStyle/>
          <a:p>
            <a:r>
              <a:rPr lang="en-US" altLang="ja-JP" sz="4800" b="1" dirty="0"/>
              <a:t>2023</a:t>
            </a:r>
            <a:r>
              <a:rPr lang="ja-JP" altLang="en-US" sz="4800" b="1" dirty="0"/>
              <a:t>年度</a:t>
            </a:r>
            <a:r>
              <a:rPr lang="en-US" altLang="ja-JP" sz="4800" b="1" dirty="0"/>
              <a:t>2024</a:t>
            </a:r>
            <a:r>
              <a:rPr lang="ja-JP" altLang="en-US" sz="4800" b="1" dirty="0"/>
              <a:t>年度</a:t>
            </a:r>
            <a:br>
              <a:rPr lang="en-US" altLang="ja-JP" sz="4800" b="1" dirty="0"/>
            </a:br>
            <a:r>
              <a:rPr lang="ja-JP" altLang="en-US" sz="4800" b="1" dirty="0"/>
              <a:t>事業報告・まとめ</a:t>
            </a:r>
            <a:br>
              <a:rPr lang="ja-JP" altLang="en-US" sz="4800" b="1" dirty="0"/>
            </a:br>
            <a:endParaRPr kumimoji="1" lang="ja-JP" altLang="en-US" sz="4800" b="1" dirty="0"/>
          </a:p>
        </p:txBody>
      </p:sp>
      <p:sp>
        <p:nvSpPr>
          <p:cNvPr id="3" name="字幕 2">
            <a:extLst>
              <a:ext uri="{FF2B5EF4-FFF2-40B4-BE49-F238E27FC236}">
                <a16:creationId xmlns:a16="http://schemas.microsoft.com/office/drawing/2014/main" id="{5D1EB187-6702-16C4-CB75-081C071E227F}"/>
              </a:ext>
            </a:extLst>
          </p:cNvPr>
          <p:cNvSpPr>
            <a:spLocks noGrp="1"/>
          </p:cNvSpPr>
          <p:nvPr>
            <p:ph type="subTitle" idx="1"/>
          </p:nvPr>
        </p:nvSpPr>
        <p:spPr>
          <a:xfrm>
            <a:off x="767838" y="1630516"/>
            <a:ext cx="11590616" cy="1795960"/>
          </a:xfrm>
        </p:spPr>
        <p:txBody>
          <a:bodyPr>
            <a:noAutofit/>
          </a:bodyPr>
          <a:lstStyle/>
          <a:p>
            <a:pPr algn="l"/>
            <a:r>
              <a:rPr lang="ja-JP" altLang="en-US" sz="2800" b="1" dirty="0"/>
              <a:t>■</a:t>
            </a:r>
            <a:r>
              <a:rPr lang="en-US" altLang="ja-JP" sz="2800" b="1" dirty="0"/>
              <a:t>2024</a:t>
            </a:r>
            <a:r>
              <a:rPr lang="ja-JP" altLang="en-US" sz="2800" b="1" dirty="0"/>
              <a:t>年</a:t>
            </a:r>
          </a:p>
          <a:p>
            <a:pPr algn="l"/>
            <a:r>
              <a:rPr lang="ja-JP" altLang="en-US" sz="2000" b="1" dirty="0"/>
              <a:t>◇</a:t>
            </a:r>
            <a:r>
              <a:rPr lang="en-US" altLang="ja-JP" sz="2000" b="1" dirty="0"/>
              <a:t>6/20</a:t>
            </a:r>
            <a:r>
              <a:rPr lang="ja-JP" altLang="en-US" sz="2000" b="1" dirty="0"/>
              <a:t>　</a:t>
            </a:r>
            <a:r>
              <a:rPr lang="ja-JP" altLang="en-US" b="1" dirty="0"/>
              <a:t>都城例会（霧島ファクトリーガーデン訪問）　</a:t>
            </a:r>
            <a:endParaRPr lang="en-US" altLang="ja-JP" b="1" dirty="0"/>
          </a:p>
          <a:p>
            <a:pPr algn="l"/>
            <a:r>
              <a:rPr lang="ja-JP" altLang="en-US" b="1" dirty="0"/>
              <a:t>都城市長・池田宜永塾生の講演</a:t>
            </a:r>
            <a:r>
              <a:rPr lang="ja-JP" altLang="en-US" sz="2000" b="1" dirty="0"/>
              <a:t>「結果が出る自治体経営～都城フィロソフィを基軸として」</a:t>
            </a:r>
            <a:endParaRPr lang="en-US" altLang="ja-JP" sz="2000" b="1" dirty="0"/>
          </a:p>
          <a:p>
            <a:pPr algn="l"/>
            <a:r>
              <a:rPr lang="en-US" altLang="ja-JP" sz="1600" b="1" dirty="0">
                <a:solidFill>
                  <a:srgbClr val="FF0000"/>
                </a:solidFill>
                <a:hlinkClick r:id="rId2">
                  <a:extLst>
                    <a:ext uri="{A12FA001-AC4F-418D-AE19-62706E023703}">
                      <ahyp:hlinkClr xmlns:ahyp="http://schemas.microsoft.com/office/drawing/2018/hyperlinkcolor" val="tx"/>
                    </a:ext>
                  </a:extLst>
                </a:hlinkClick>
              </a:rPr>
              <a:t>https://www.city.miyakonojo.miyazaki.jp/life/5/59/392/</a:t>
            </a:r>
            <a:r>
              <a:rPr lang="ja-JP" altLang="en-US" sz="1600" b="1" dirty="0">
                <a:solidFill>
                  <a:srgbClr val="FF0000"/>
                </a:solidFill>
              </a:rPr>
              <a:t>　</a:t>
            </a:r>
            <a:r>
              <a:rPr lang="ja-JP" altLang="en-US" sz="1600" b="1" dirty="0"/>
              <a:t>（コンパには霧島一博氏（元大関霧島）がサプライズ参加）</a:t>
            </a:r>
          </a:p>
          <a:p>
            <a:pPr algn="l"/>
            <a:endParaRPr lang="ja-JP" altLang="en-US" sz="2800" b="1" dirty="0"/>
          </a:p>
          <a:p>
            <a:pPr algn="l"/>
            <a:endParaRPr lang="ja-JP" altLang="en-US" sz="2800" b="1" dirty="0"/>
          </a:p>
          <a:p>
            <a:pPr algn="l"/>
            <a:endParaRPr kumimoji="1" lang="ja-JP" altLang="en-US" sz="2800" b="1" dirty="0"/>
          </a:p>
        </p:txBody>
      </p:sp>
      <p:pic>
        <p:nvPicPr>
          <p:cNvPr id="5" name="図 4" descr="文字が書かれている&#10;&#10;AI 生成コンテンツは誤りを含む可能性があります。">
            <a:extLst>
              <a:ext uri="{FF2B5EF4-FFF2-40B4-BE49-F238E27FC236}">
                <a16:creationId xmlns:a16="http://schemas.microsoft.com/office/drawing/2014/main" id="{2738D2EC-E195-6830-8082-DDFE5F9F7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8" y="258763"/>
            <a:ext cx="6126363" cy="1405550"/>
          </a:xfrm>
          <a:prstGeom prst="rect">
            <a:avLst/>
          </a:prstGeom>
        </p:spPr>
      </p:pic>
      <p:pic>
        <p:nvPicPr>
          <p:cNvPr id="6" name="図 5" descr="テーブルを囲んでいる人たち&#10;&#10;AI 生成コンテンツは誤りを含む可能性があります。">
            <a:extLst>
              <a:ext uri="{FF2B5EF4-FFF2-40B4-BE49-F238E27FC236}">
                <a16:creationId xmlns:a16="http://schemas.microsoft.com/office/drawing/2014/main" id="{890CCDC5-9FFA-3386-023A-B34FB0B6E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676" y="3375159"/>
            <a:ext cx="7874229" cy="3412166"/>
          </a:xfrm>
          <a:prstGeom prst="rect">
            <a:avLst/>
          </a:prstGeom>
          <a:ln>
            <a:noFill/>
          </a:ln>
          <a:effectLst>
            <a:softEdge rad="112500"/>
          </a:effectLst>
        </p:spPr>
      </p:pic>
    </p:spTree>
    <p:extLst>
      <p:ext uri="{BB962C8B-B14F-4D97-AF65-F5344CB8AC3E}">
        <p14:creationId xmlns:p14="http://schemas.microsoft.com/office/powerpoint/2010/main" val="142059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586DD-A78A-7C60-2332-6B2FD3329E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CB67922-AF57-AA6A-84E0-13465BAAF2CD}"/>
              </a:ext>
            </a:extLst>
          </p:cNvPr>
          <p:cNvSpPr>
            <a:spLocks noGrp="1"/>
          </p:cNvSpPr>
          <p:nvPr>
            <p:ph type="ctrTitle"/>
          </p:nvPr>
        </p:nvSpPr>
        <p:spPr>
          <a:xfrm>
            <a:off x="4244327" y="437541"/>
            <a:ext cx="9144000" cy="1681270"/>
          </a:xfrm>
        </p:spPr>
        <p:txBody>
          <a:bodyPr>
            <a:normAutofit fontScale="90000"/>
          </a:bodyPr>
          <a:lstStyle/>
          <a:p>
            <a:r>
              <a:rPr lang="en-US" altLang="ja-JP" sz="4800" b="1" dirty="0"/>
              <a:t>2023</a:t>
            </a:r>
            <a:r>
              <a:rPr lang="ja-JP" altLang="en-US" sz="4800" b="1" dirty="0"/>
              <a:t>年度</a:t>
            </a:r>
            <a:r>
              <a:rPr lang="en-US" altLang="ja-JP" sz="4800" b="1" dirty="0"/>
              <a:t>2024</a:t>
            </a:r>
            <a:r>
              <a:rPr lang="ja-JP" altLang="en-US" sz="4800" b="1" dirty="0"/>
              <a:t>年度</a:t>
            </a:r>
            <a:br>
              <a:rPr lang="en-US" altLang="ja-JP" sz="4800" b="1" dirty="0"/>
            </a:br>
            <a:r>
              <a:rPr lang="ja-JP" altLang="en-US" sz="4800" b="1" dirty="0"/>
              <a:t>事業報告・まとめ</a:t>
            </a:r>
            <a:br>
              <a:rPr lang="ja-JP" altLang="en-US" sz="4800" b="1" dirty="0"/>
            </a:br>
            <a:endParaRPr kumimoji="1" lang="ja-JP" altLang="en-US" sz="4800" b="1" dirty="0"/>
          </a:p>
        </p:txBody>
      </p:sp>
      <p:sp>
        <p:nvSpPr>
          <p:cNvPr id="3" name="字幕 2">
            <a:extLst>
              <a:ext uri="{FF2B5EF4-FFF2-40B4-BE49-F238E27FC236}">
                <a16:creationId xmlns:a16="http://schemas.microsoft.com/office/drawing/2014/main" id="{A16FA419-8B20-E0C6-B93F-EFA1BBBA89B4}"/>
              </a:ext>
            </a:extLst>
          </p:cNvPr>
          <p:cNvSpPr>
            <a:spLocks noGrp="1"/>
          </p:cNvSpPr>
          <p:nvPr>
            <p:ph type="subTitle" idx="1"/>
          </p:nvPr>
        </p:nvSpPr>
        <p:spPr>
          <a:xfrm>
            <a:off x="221428" y="1815703"/>
            <a:ext cx="3474445" cy="4163379"/>
          </a:xfrm>
        </p:spPr>
        <p:txBody>
          <a:bodyPr>
            <a:noAutofit/>
          </a:bodyPr>
          <a:lstStyle/>
          <a:p>
            <a:pPr algn="l"/>
            <a:r>
              <a:rPr lang="ja-JP" altLang="en-US" sz="2800" b="1" dirty="0"/>
              <a:t>■</a:t>
            </a:r>
            <a:r>
              <a:rPr lang="en-US" altLang="ja-JP" sz="2800" b="1" dirty="0"/>
              <a:t>2024</a:t>
            </a:r>
            <a:r>
              <a:rPr lang="ja-JP" altLang="en-US" sz="2800" b="1" dirty="0"/>
              <a:t>年</a:t>
            </a:r>
          </a:p>
          <a:p>
            <a:pPr algn="l"/>
            <a:r>
              <a:rPr lang="ja-JP" altLang="en-US" sz="2800" b="1" dirty="0"/>
              <a:t>◇</a:t>
            </a:r>
            <a:r>
              <a:rPr lang="en-US" altLang="ja-JP" sz="2800" b="1" dirty="0"/>
              <a:t>7/9</a:t>
            </a:r>
            <a:r>
              <a:rPr lang="ja-JP" altLang="en-US" sz="2800" b="1" dirty="0"/>
              <a:t>　</a:t>
            </a:r>
            <a:endParaRPr lang="en-US" altLang="ja-JP" sz="2800" b="1" dirty="0"/>
          </a:p>
          <a:p>
            <a:pPr algn="l"/>
            <a:r>
              <a:rPr lang="ja-JP" altLang="en-US" sz="2800" b="1" dirty="0"/>
              <a:t>綾・国富合宿例会</a:t>
            </a:r>
            <a:endParaRPr lang="en-US" altLang="ja-JP" sz="2800" b="1" dirty="0"/>
          </a:p>
          <a:p>
            <a:pPr algn="l"/>
            <a:r>
              <a:rPr lang="ja-JP" altLang="en-US" sz="2000" b="1" dirty="0"/>
              <a:t>大山食品他訪問　</a:t>
            </a:r>
            <a:endParaRPr lang="en-US" altLang="ja-JP" sz="2000" b="1" dirty="0"/>
          </a:p>
          <a:p>
            <a:pPr algn="l"/>
            <a:r>
              <a:rPr lang="en-US" altLang="ja-JP" sz="2000" b="1" dirty="0"/>
              <a:t>〜</a:t>
            </a:r>
            <a:r>
              <a:rPr lang="ja-JP" altLang="en-US" sz="1600" b="1" dirty="0"/>
              <a:t>ほけだけパークハウス八町坂）</a:t>
            </a:r>
          </a:p>
          <a:p>
            <a:pPr algn="l"/>
            <a:r>
              <a:rPr lang="ja-JP" altLang="en-US" sz="2000" b="1" dirty="0"/>
              <a:t>当日録画</a:t>
            </a:r>
            <a:r>
              <a:rPr lang="en-US" altLang="ja-JP" sz="2000" b="1" dirty="0"/>
              <a:t>RITA</a:t>
            </a:r>
            <a:r>
              <a:rPr lang="ja-JP" altLang="en-US" sz="2000" b="1" dirty="0"/>
              <a:t>塾</a:t>
            </a:r>
            <a:r>
              <a:rPr lang="en-US" altLang="ja-JP" sz="2000" b="1" dirty="0"/>
              <a:t>HP</a:t>
            </a:r>
            <a:r>
              <a:rPr lang="ja-JP" altLang="en-US" sz="2000" b="1" dirty="0"/>
              <a:t>：</a:t>
            </a:r>
            <a:endParaRPr lang="en-US" altLang="ja-JP" sz="2000" b="1" dirty="0"/>
          </a:p>
          <a:p>
            <a:pPr algn="l"/>
            <a:r>
              <a:rPr lang="ja-JP" altLang="en-US" sz="2000" b="1" dirty="0"/>
              <a:t>「活動報告」</a:t>
            </a:r>
            <a:r>
              <a:rPr lang="en-US" altLang="ja-JP" sz="2000" b="1" dirty="0"/>
              <a:t>2024</a:t>
            </a:r>
            <a:r>
              <a:rPr lang="ja-JP" altLang="en-US" sz="2000" b="1" dirty="0"/>
              <a:t>年</a:t>
            </a:r>
            <a:r>
              <a:rPr lang="en-US" altLang="ja-JP" sz="2000" b="1" dirty="0"/>
              <a:t>7</a:t>
            </a:r>
            <a:r>
              <a:rPr lang="ja-JP" altLang="en-US" sz="2000" b="1" dirty="0"/>
              <a:t>月</a:t>
            </a:r>
            <a:endParaRPr lang="en-US" altLang="ja-JP" sz="2000" b="1" dirty="0"/>
          </a:p>
          <a:p>
            <a:pPr algn="l"/>
            <a:r>
              <a:rPr lang="ja-JP" altLang="en-US" sz="2000" b="1" dirty="0"/>
              <a:t>　　　　</a:t>
            </a:r>
            <a:r>
              <a:rPr lang="ja-JP" altLang="en-US" sz="1800" b="1" dirty="0"/>
              <a:t>　（正味</a:t>
            </a:r>
            <a:r>
              <a:rPr lang="en-US" altLang="ja-JP" sz="1800" b="1" dirty="0"/>
              <a:t>6</a:t>
            </a:r>
            <a:r>
              <a:rPr lang="ja-JP" altLang="en-US" sz="1800" b="1" dirty="0"/>
              <a:t>分</a:t>
            </a:r>
            <a:r>
              <a:rPr lang="en-US" altLang="ja-JP" sz="1800" b="1" dirty="0"/>
              <a:t>40</a:t>
            </a:r>
            <a:r>
              <a:rPr lang="ja-JP" altLang="en-US" sz="1800" b="1" dirty="0"/>
              <a:t>秒）</a:t>
            </a:r>
            <a:endParaRPr lang="en-US" altLang="ja-JP" sz="1800" b="1" dirty="0"/>
          </a:p>
          <a:p>
            <a:pPr algn="l"/>
            <a:endParaRPr lang="ja-JP" altLang="en-US" sz="2800" b="1" dirty="0"/>
          </a:p>
          <a:p>
            <a:pPr algn="l"/>
            <a:endParaRPr kumimoji="1" lang="ja-JP" altLang="en-US" sz="2800" b="1" dirty="0"/>
          </a:p>
        </p:txBody>
      </p:sp>
      <p:pic>
        <p:nvPicPr>
          <p:cNvPr id="5" name="図 4" descr="文字が書かれている&#10;&#10;AI 生成コンテンツは誤りを含む可能性があります。">
            <a:extLst>
              <a:ext uri="{FF2B5EF4-FFF2-40B4-BE49-F238E27FC236}">
                <a16:creationId xmlns:a16="http://schemas.microsoft.com/office/drawing/2014/main" id="{5348C60C-87AC-1499-3D6F-8C9539827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8" y="54718"/>
            <a:ext cx="6126363" cy="1405550"/>
          </a:xfrm>
          <a:prstGeom prst="rect">
            <a:avLst/>
          </a:prstGeom>
        </p:spPr>
      </p:pic>
      <p:pic>
        <p:nvPicPr>
          <p:cNvPr id="4" name="オンライン メディア 3" title="RITA JUKU MIYAZAKI 「綾・国富合宿例会」">
            <a:hlinkClick r:id="" action="ppaction://media"/>
            <a:extLst>
              <a:ext uri="{FF2B5EF4-FFF2-40B4-BE49-F238E27FC236}">
                <a16:creationId xmlns:a16="http://schemas.microsoft.com/office/drawing/2014/main" id="{0B8E509B-FFDF-3AB3-A3CB-B4D9AE35059B}"/>
              </a:ext>
            </a:extLst>
          </p:cNvPr>
          <p:cNvPicPr>
            <a:picLocks noRot="1" noChangeAspect="1"/>
          </p:cNvPicPr>
          <p:nvPr>
            <a:videoFile r:link="rId1"/>
          </p:nvPr>
        </p:nvPicPr>
        <p:blipFill>
          <a:blip r:embed="rId4"/>
          <a:stretch>
            <a:fillRect/>
          </a:stretch>
        </p:blipFill>
        <p:spPr>
          <a:xfrm>
            <a:off x="3191493" y="1460268"/>
            <a:ext cx="8779079" cy="4960191"/>
          </a:xfrm>
          <a:prstGeom prst="rect">
            <a:avLst/>
          </a:prstGeom>
        </p:spPr>
      </p:pic>
    </p:spTree>
    <p:extLst>
      <p:ext uri="{BB962C8B-B14F-4D97-AF65-F5344CB8AC3E}">
        <p14:creationId xmlns:p14="http://schemas.microsoft.com/office/powerpoint/2010/main" val="301673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4308</TotalTime>
  <Words>1190</Words>
  <Application>Microsoft Office PowerPoint</Application>
  <PresentationFormat>ワイド画面</PresentationFormat>
  <Paragraphs>109</Paragraphs>
  <Slides>10</Slides>
  <Notes>3</Notes>
  <HiddenSlides>0</HiddenSlides>
  <MMClips>1</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游ゴシック</vt:lpstr>
      <vt:lpstr>游ゴシック Light</vt:lpstr>
      <vt:lpstr>Arial</vt:lpstr>
      <vt:lpstr>Office テーマ</vt:lpstr>
      <vt:lpstr>RITAJUKU宮崎 活動報告</vt:lpstr>
      <vt:lpstr>発足までの流れ </vt:lpstr>
      <vt:lpstr>2023年度2024年度 事業報告・まとめ </vt:lpstr>
      <vt:lpstr>2023年度2024年度 事業報告・まとめ </vt:lpstr>
      <vt:lpstr>2023年度活動記録</vt:lpstr>
      <vt:lpstr>2023年度活動記録</vt:lpstr>
      <vt:lpstr>2023年度活動記録</vt:lpstr>
      <vt:lpstr>2023年度2024年度 事業報告・まとめ </vt:lpstr>
      <vt:lpstr>2023年度2024年度 事業報告・まとめ </vt:lpstr>
      <vt:lpstr>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大山憲一郎</dc:creator>
  <cp:lastModifiedBy>大山憲一郎</cp:lastModifiedBy>
  <cp:revision>8</cp:revision>
  <dcterms:created xsi:type="dcterms:W3CDTF">2025-07-25T00:52:00Z</dcterms:created>
  <dcterms:modified xsi:type="dcterms:W3CDTF">2025-07-29T05:36:16Z</dcterms:modified>
</cp:coreProperties>
</file>